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6" r:id="rId2"/>
    <p:sldId id="267" r:id="rId3"/>
    <p:sldId id="261" r:id="rId4"/>
    <p:sldId id="273" r:id="rId5"/>
    <p:sldId id="274" r:id="rId6"/>
    <p:sldId id="275" r:id="rId7"/>
    <p:sldId id="281" r:id="rId8"/>
    <p:sldId id="282" r:id="rId9"/>
    <p:sldId id="264" r:id="rId10"/>
    <p:sldId id="265" r:id="rId11"/>
    <p:sldId id="266" r:id="rId12"/>
    <p:sldId id="283" r:id="rId13"/>
    <p:sldId id="268" r:id="rId14"/>
    <p:sldId id="285" r:id="rId15"/>
    <p:sldId id="290" r:id="rId16"/>
    <p:sldId id="291" r:id="rId17"/>
    <p:sldId id="292" r:id="rId18"/>
    <p:sldId id="293" r:id="rId19"/>
    <p:sldId id="269" r:id="rId20"/>
    <p:sldId id="270" r:id="rId21"/>
    <p:sldId id="271" r:id="rId22"/>
    <p:sldId id="272" r:id="rId23"/>
    <p:sldId id="294" r:id="rId24"/>
    <p:sldId id="295" r:id="rId25"/>
    <p:sldId id="296" r:id="rId26"/>
    <p:sldId id="276" r:id="rId27"/>
    <p:sldId id="277" r:id="rId28"/>
    <p:sldId id="278" r:id="rId29"/>
    <p:sldId id="279" r:id="rId30"/>
    <p:sldId id="280" r:id="rId31"/>
    <p:sldId id="297" r:id="rId32"/>
  </p:sldIdLst>
  <p:sldSz cx="12188825"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howGuides="1">
      <p:cViewPr varScale="1">
        <p:scale>
          <a:sx n="85" d="100"/>
          <a:sy n="85" d="100"/>
        </p:scale>
        <p:origin x="590" y="72"/>
      </p:cViewPr>
      <p:guideLst>
        <p:guide orient="horz" pos="2160"/>
        <p:guide pos="3839"/>
        <p:guide pos="1007"/>
      </p:guideLst>
    </p:cSldViewPr>
  </p:slideViewPr>
  <p:notesTextViewPr>
    <p:cViewPr>
      <p:scale>
        <a:sx n="1" d="1"/>
        <a:sy n="1" d="1"/>
      </p:scale>
      <p:origin x="0" y="0"/>
    </p:cViewPr>
  </p:notesTextViewPr>
  <p:notesViewPr>
    <p:cSldViewPr showGuides="1">
      <p:cViewPr varScale="1">
        <p:scale>
          <a:sx n="91" d="100"/>
          <a:sy n="91" d="100"/>
        </p:scale>
        <p:origin x="37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23AEF8A9-CFB5-40C0-BAE2-5B4633EC9F63}" type="datetime1">
              <a:rPr lang="it-IT" smtClean="0"/>
              <a:t>09/02/2020</a:t>
            </a:fld>
            <a:endParaRPr lang="it-IT" dirty="0"/>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it-IT" smtClean="0"/>
              <a:t>‹N›</a:t>
            </a:fld>
            <a:endParaRPr lang="it-IT"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09F431D3-F76B-41A6-8072-4F6D884C46F8}" type="datetime1">
              <a:rPr lang="it-IT" smtClean="0"/>
              <a:pPr/>
              <a:t>09/02/2020</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it-IT" smtClean="0"/>
              <a:pPr/>
              <a:t>‹N›</a:t>
            </a:fld>
            <a:endParaRPr lang="it-IT"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1</a:t>
            </a:fld>
            <a:endParaRPr lang="it-IT" dirty="0"/>
          </a:p>
        </p:txBody>
      </p:sp>
    </p:spTree>
    <p:extLst>
      <p:ext uri="{BB962C8B-B14F-4D97-AF65-F5344CB8AC3E}">
        <p14:creationId xmlns:p14="http://schemas.microsoft.com/office/powerpoint/2010/main" val="3256477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2</a:t>
            </a:fld>
            <a:endParaRPr lang="it-IT" dirty="0"/>
          </a:p>
        </p:txBody>
      </p:sp>
    </p:spTree>
    <p:extLst>
      <p:ext uri="{BB962C8B-B14F-4D97-AF65-F5344CB8AC3E}">
        <p14:creationId xmlns:p14="http://schemas.microsoft.com/office/powerpoint/2010/main" val="1222149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3</a:t>
            </a:fld>
            <a:endParaRPr lang="it-IT" dirty="0"/>
          </a:p>
        </p:txBody>
      </p:sp>
    </p:spTree>
    <p:extLst>
      <p:ext uri="{BB962C8B-B14F-4D97-AF65-F5344CB8AC3E}">
        <p14:creationId xmlns:p14="http://schemas.microsoft.com/office/powerpoint/2010/main" val="2853166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5</a:t>
            </a:fld>
            <a:endParaRPr lang="it-IT" dirty="0"/>
          </a:p>
        </p:txBody>
      </p:sp>
    </p:spTree>
    <p:extLst>
      <p:ext uri="{BB962C8B-B14F-4D97-AF65-F5344CB8AC3E}">
        <p14:creationId xmlns:p14="http://schemas.microsoft.com/office/powerpoint/2010/main" val="3256477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6</a:t>
            </a:fld>
            <a:endParaRPr lang="it-IT" dirty="0"/>
          </a:p>
        </p:txBody>
      </p:sp>
    </p:spTree>
    <p:extLst>
      <p:ext uri="{BB962C8B-B14F-4D97-AF65-F5344CB8AC3E}">
        <p14:creationId xmlns:p14="http://schemas.microsoft.com/office/powerpoint/2010/main" val="2853166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7</a:t>
            </a:fld>
            <a:endParaRPr lang="it-IT" dirty="0"/>
          </a:p>
        </p:txBody>
      </p:sp>
    </p:spTree>
    <p:extLst>
      <p:ext uri="{BB962C8B-B14F-4D97-AF65-F5344CB8AC3E}">
        <p14:creationId xmlns:p14="http://schemas.microsoft.com/office/powerpoint/2010/main" val="162025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8</a:t>
            </a:fld>
            <a:endParaRPr lang="it-IT" dirty="0"/>
          </a:p>
        </p:txBody>
      </p:sp>
    </p:spTree>
    <p:extLst>
      <p:ext uri="{BB962C8B-B14F-4D97-AF65-F5344CB8AC3E}">
        <p14:creationId xmlns:p14="http://schemas.microsoft.com/office/powerpoint/2010/main" val="274173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8" name="Rettango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0" name="Rettango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1" name="Rettango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2" name="Rettango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13" name="Connettore dirit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ttango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15" name="Connettore dirit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greco"/>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it-IT" dirty="0"/>
          </a:p>
        </p:txBody>
      </p:sp>
      <p:sp>
        <p:nvSpPr>
          <p:cNvPr id="2" name="Titolo 1"/>
          <p:cNvSpPr>
            <a:spLocks noGrp="1"/>
          </p:cNvSpPr>
          <p:nvPr>
            <p:ph type="ctrTitle"/>
          </p:nvPr>
        </p:nvSpPr>
        <p:spPr>
          <a:xfrm>
            <a:off x="2428669" y="1600200"/>
            <a:ext cx="8329031" cy="2680127"/>
          </a:xfrm>
        </p:spPr>
        <p:txBody>
          <a:bodyPr rtlCol="0">
            <a:noAutofit/>
          </a:bodyPr>
          <a:lstStyle>
            <a:lvl1pPr>
              <a:defRPr sz="5400"/>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a:t>Fare clic per modificare lo stile del sottotitolo dello schema</a:t>
            </a:r>
            <a:endParaRPr lang="it-IT" dirty="0"/>
          </a:p>
        </p:txBody>
      </p:sp>
      <p:sp>
        <p:nvSpPr>
          <p:cNvPr id="4" name="Segnaposto data 3"/>
          <p:cNvSpPr>
            <a:spLocks noGrp="1"/>
          </p:cNvSpPr>
          <p:nvPr>
            <p:ph type="dt" sz="half" idx="10"/>
          </p:nvPr>
        </p:nvSpPr>
        <p:spPr/>
        <p:txBody>
          <a:bodyPr rtlCol="0"/>
          <a:lstStyle>
            <a:lvl1pPr>
              <a:defRPr baseline="0">
                <a:solidFill>
                  <a:schemeClr val="tx2"/>
                </a:solidFill>
              </a:defRPr>
            </a:lvl1pPr>
          </a:lstStyle>
          <a:p>
            <a:fld id="{982DBDC9-B003-41F0-B8B2-2F0AA2C1B651}" type="datetime1">
              <a:rPr lang="it-IT" smtClean="0"/>
              <a:pPr/>
              <a:t>09/02/2020</a:t>
            </a:fld>
            <a:endParaRPr lang="it-IT" dirty="0"/>
          </a:p>
        </p:txBody>
      </p:sp>
      <p:sp>
        <p:nvSpPr>
          <p:cNvPr id="5" name="Segnaposto piè di pagina 4"/>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6" name="Segnaposto numero diapositiva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07E64E86-02CD-4AD8-8F6E-73FB87F29031}" type="datetime1">
              <a:rPr lang="it-IT" smtClean="0"/>
              <a:pPr/>
              <a:t>09/02/2020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7" name="Rettango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0" name="Rettango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11" name="Connettore dirit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greco"/>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it-IT" dirty="0"/>
          </a:p>
        </p:txBody>
      </p:sp>
      <p:cxnSp>
        <p:nvCxnSpPr>
          <p:cNvPr id="14" name="Connettore dirit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verticale 1"/>
          <p:cNvSpPr>
            <a:spLocks noGrp="1"/>
          </p:cNvSpPr>
          <p:nvPr>
            <p:ph type="title" orient="vert"/>
          </p:nvPr>
        </p:nvSpPr>
        <p:spPr>
          <a:xfrm>
            <a:off x="9599612" y="685800"/>
            <a:ext cx="1787526" cy="5486400"/>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98613" y="685800"/>
            <a:ext cx="7848599" cy="5486400"/>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56884175-B988-418C-8366-CD8114C73802}" type="datetime1">
              <a:rPr lang="it-IT" smtClean="0"/>
              <a:pPr/>
              <a:t>09/02/2020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lvl5pPr>
              <a:defRPr/>
            </a:lvl5pPr>
            <a:lvl6pPr>
              <a:defRPr/>
            </a:lvl6pPr>
            <a:lvl7pPr>
              <a:defRPr/>
            </a:lvl7pPr>
            <a:lvl8pPr>
              <a:defRPr/>
            </a:lvl8pPr>
            <a:lvl9pPr>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07EF584B-7CE1-48A1-AB7A-1EEAB5F615CD}" type="datetime1">
              <a:rPr lang="it-IT" smtClean="0"/>
              <a:pPr/>
              <a:t>09/02/2020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19" name="Rettango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0" name="Rettango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4" name="Rettango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1" name="Rettangolo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22" name="Connettore dirit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ttango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8" name="Pi greco"/>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it-IT" dirty="0"/>
          </a:p>
        </p:txBody>
      </p:sp>
      <p:cxnSp>
        <p:nvCxnSpPr>
          <p:cNvPr id="23" name="Connettore dirit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ttango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7" name="Rettango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8" name="Rettango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9" name="Rettango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30" name="Rettango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31" name="Connettore dirit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ttango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33" name="Connettore dirit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sp>
        <p:nvSpPr>
          <p:cNvPr id="4" name="Segnaposto data 3"/>
          <p:cNvSpPr>
            <a:spLocks noGrp="1"/>
          </p:cNvSpPr>
          <p:nvPr>
            <p:ph type="dt" sz="half" idx="10"/>
          </p:nvPr>
        </p:nvSpPr>
        <p:spPr/>
        <p:txBody>
          <a:bodyPr rtlCol="0"/>
          <a:lstStyle>
            <a:lvl1pPr>
              <a:defRPr baseline="0">
                <a:solidFill>
                  <a:schemeClr val="tx2"/>
                </a:solidFill>
              </a:defRPr>
            </a:lvl1pPr>
          </a:lstStyle>
          <a:p>
            <a:fld id="{2F956552-D53A-4557-8C38-42CBEA2EE1F9}" type="datetime1">
              <a:rPr lang="it-IT" smtClean="0"/>
              <a:pPr/>
              <a:t>09/02/2020</a:t>
            </a:fld>
            <a:endParaRPr lang="it-IT" dirty="0"/>
          </a:p>
        </p:txBody>
      </p:sp>
      <p:sp>
        <p:nvSpPr>
          <p:cNvPr id="5" name="Segnaposto piè di pagina 4"/>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6" name="Segnaposto numero diapositiva 5"/>
          <p:cNvSpPr>
            <a:spLocks noGrp="1"/>
          </p:cNvSpPr>
          <p:nvPr>
            <p:ph type="sldNum" sz="quarter" idx="12"/>
          </p:nvPr>
        </p:nvSpPr>
        <p:spPr>
          <a:xfrm>
            <a:off x="10666571" y="6356351"/>
            <a:ext cx="609441" cy="365125"/>
          </a:xfrm>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data 4"/>
          <p:cNvSpPr>
            <a:spLocks noGrp="1"/>
          </p:cNvSpPr>
          <p:nvPr>
            <p:ph type="dt" sz="half" idx="10"/>
          </p:nvPr>
        </p:nvSpPr>
        <p:spPr/>
        <p:txBody>
          <a:bodyPr rtlCol="0"/>
          <a:lstStyle>
            <a:lvl1pPr>
              <a:defRPr/>
            </a:lvl1pPr>
          </a:lstStyle>
          <a:p>
            <a:fld id="{F68A04E6-3A63-4A5D-901F-B7E0EE19AFD7}" type="datetime1">
              <a:rPr lang="it-IT" smtClean="0"/>
              <a:pPr/>
              <a:t>09/02/2020</a:t>
            </a:fld>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7" name="Segnaposto data 6"/>
          <p:cNvSpPr>
            <a:spLocks noGrp="1"/>
          </p:cNvSpPr>
          <p:nvPr>
            <p:ph type="dt" sz="half" idx="10"/>
          </p:nvPr>
        </p:nvSpPr>
        <p:spPr/>
        <p:txBody>
          <a:bodyPr rtlCol="0"/>
          <a:lstStyle>
            <a:lvl1pPr>
              <a:defRPr/>
            </a:lvl1pPr>
          </a:lstStyle>
          <a:p>
            <a:fld id="{E89D5404-FB42-4B9E-BE7A-7821366B0BBC}" type="datetime1">
              <a:rPr lang="it-IT" smtClean="0"/>
              <a:pPr/>
              <a:t>09/02/2020</a:t>
            </a:fld>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9" name="Segnaposto numero diapositiva 8"/>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data 2"/>
          <p:cNvSpPr>
            <a:spLocks noGrp="1"/>
          </p:cNvSpPr>
          <p:nvPr>
            <p:ph type="dt" sz="half" idx="10"/>
          </p:nvPr>
        </p:nvSpPr>
        <p:spPr/>
        <p:txBody>
          <a:bodyPr rtlCol="0"/>
          <a:lstStyle>
            <a:lvl1pPr>
              <a:defRPr/>
            </a:lvl1pPr>
          </a:lstStyle>
          <a:p>
            <a:fld id="{DA63B92F-6927-4909-8675-8FB028AE3CD8}" type="datetime1">
              <a:rPr lang="it-IT" smtClean="0"/>
              <a:pPr/>
              <a:t>09/02/2020</a:t>
            </a:fld>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5" name="Segnaposto numero diapositiva 4"/>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ttango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6" name="Rettango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cxnSp>
        <p:nvCxnSpPr>
          <p:cNvPr id="7" name="Connettore dirit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ttango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Segnaposto data 1"/>
          <p:cNvSpPr>
            <a:spLocks noGrp="1"/>
          </p:cNvSpPr>
          <p:nvPr>
            <p:ph type="dt" sz="half" idx="10"/>
          </p:nvPr>
        </p:nvSpPr>
        <p:spPr/>
        <p:txBody>
          <a:bodyPr rtlCol="0"/>
          <a:lstStyle>
            <a:lvl1pPr>
              <a:defRPr/>
            </a:lvl1pPr>
          </a:lstStyle>
          <a:p>
            <a:fld id="{ACB5D043-5A31-4D67-9FB4-6681AB6A05C6}" type="datetime1">
              <a:rPr lang="it-IT" smtClean="0"/>
              <a:pPr/>
              <a:t>09/02/2020</a:t>
            </a:fld>
            <a:endParaRPr lang="it-IT" dirty="0"/>
          </a:p>
        </p:txBody>
      </p:sp>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4" name="Segnaposto numero diapositiva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ttango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cxnSp>
        <p:nvCxnSpPr>
          <p:cNvPr id="10" name="Connettore dirit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ttango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Titolo 1"/>
          <p:cNvSpPr>
            <a:spLocks noGrp="1"/>
          </p:cNvSpPr>
          <p:nvPr>
            <p:ph type="title"/>
          </p:nvPr>
        </p:nvSpPr>
        <p:spPr bwMode="white">
          <a:xfrm>
            <a:off x="1074240" y="381000"/>
            <a:ext cx="3293422" cy="1676400"/>
          </a:xfrm>
        </p:spPr>
        <p:txBody>
          <a:bodyPr rtlCol="0" anchor="b">
            <a:normAutofit/>
          </a:bodyPr>
          <a:lstStyle>
            <a:lvl1pPr algn="l">
              <a:defRPr sz="2800" b="0" cap="all" baseline="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bwMode="white">
          <a:xfrm>
            <a:off x="1074240" y="2133600"/>
            <a:ext cx="3293422" cy="40386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lvl1pPr>
              <a:defRPr/>
            </a:lvl1pPr>
          </a:lstStyle>
          <a:p>
            <a:fld id="{7B44B99B-722F-4DC5-AC4D-948C49352303}" type="datetime1">
              <a:rPr lang="it-IT" smtClean="0"/>
              <a:pPr/>
              <a:t>09/02/2020</a:t>
            </a:fld>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11" name="Rettango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Titolo 1"/>
          <p:cNvSpPr>
            <a:spLocks noGrp="1"/>
          </p:cNvSpPr>
          <p:nvPr>
            <p:ph type="title"/>
          </p:nvPr>
        </p:nvSpPr>
        <p:spPr>
          <a:xfrm>
            <a:off x="1074240" y="381000"/>
            <a:ext cx="3293422" cy="1676400"/>
          </a:xfrm>
        </p:spPr>
        <p:txBody>
          <a:bodyPr rtlCol="0" anchor="b">
            <a:normAutofit/>
          </a:bodyPr>
          <a:lstStyle>
            <a:lvl1pPr algn="l">
              <a:defRPr sz="2800" b="0" cap="all" baseline="0">
                <a:solidFill>
                  <a:schemeClr val="tx1">
                    <a:lumMod val="75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074240" y="2133600"/>
            <a:ext cx="3293422" cy="40386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lvl1pPr>
              <a:defRPr baseline="0">
                <a:solidFill>
                  <a:schemeClr val="tx2"/>
                </a:solidFill>
              </a:defRPr>
            </a:lvl1pPr>
          </a:lstStyle>
          <a:p>
            <a:fld id="{239C2E7C-B484-43C6-BE81-E8A28A90F8D9}" type="datetime1">
              <a:rPr lang="it-IT" smtClean="0"/>
              <a:pPr/>
              <a:t>09/02/2020</a:t>
            </a:fld>
            <a:endParaRPr lang="it-IT" dirty="0"/>
          </a:p>
        </p:txBody>
      </p:sp>
      <p:sp>
        <p:nvSpPr>
          <p:cNvPr id="6" name="Segnaposto piè di pagina 5"/>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cxnSp>
        <p:nvCxnSpPr>
          <p:cNvPr id="10" name="Connettore dirit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3" name="Rettango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14" name="Connettore dirit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greco"/>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it-IT" dirty="0"/>
          </a:p>
        </p:txBody>
      </p:sp>
      <p:cxnSp>
        <p:nvCxnSpPr>
          <p:cNvPr id="16" name="Connettore dirit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Segnaposto tito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4" name="Segnaposto dat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62DE71F0-C68A-46D7-94E0-C7A236B6AC63}" type="datetime1">
              <a:rPr lang="it-IT" smtClean="0"/>
              <a:pPr/>
              <a:t>09/02/2020</a:t>
            </a:fld>
            <a:endParaRPr lang="it-IT" dirty="0"/>
          </a:p>
        </p:txBody>
      </p:sp>
      <p:sp>
        <p:nvSpPr>
          <p:cNvPr id="5" name="Segnaposto piè di pagina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it-IT" dirty="0"/>
              <a:t>Aggiungere un piè di pagina</a:t>
            </a:r>
          </a:p>
        </p:txBody>
      </p:sp>
      <p:sp>
        <p:nvSpPr>
          <p:cNvPr id="6" name="Segnaposto numero diapositiva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 Target="slide21.xml"/><Relationship Id="rId7" Type="http://schemas.microsoft.com/office/2017/06/relationships/model3d" Target="../media/model3d1.glb"/><Relationship Id="rId2" Type="http://schemas.openxmlformats.org/officeDocument/2006/relationships/slide" Target="slide23.xml"/><Relationship Id="rId1" Type="http://schemas.openxmlformats.org/officeDocument/2006/relationships/slideLayout" Target="../slideLayouts/slideLayout4.xml"/><Relationship Id="rId6" Type="http://schemas.openxmlformats.org/officeDocument/2006/relationships/slide" Target="slide29.xml"/><Relationship Id="rId5" Type="http://schemas.openxmlformats.org/officeDocument/2006/relationships/slide" Target="slide26.xml"/><Relationship Id="rId4" Type="http://schemas.openxmlformats.org/officeDocument/2006/relationships/slide" Target="slide20.xm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20.jp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microsoft.com/office/2017/06/relationships/model3d" Target="../media/model3d5.glb"/><Relationship Id="rId13"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5.png"/><Relationship Id="rId11" Type="http://schemas.microsoft.com/office/2017/06/relationships/model3d" Target="../media/model3d6.glb"/><Relationship Id="rId5" Type="http://schemas.microsoft.com/office/2017/06/relationships/model3d" Target="../media/model3d4.glb"/><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7.glb"/><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microsoft.com/office/2017/06/relationships/model3d" Target="../media/model3d8.glb"/><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microsoft.com/office/2017/06/relationships/model3d" Target="../media/model3d10.glb"/><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3.png"/><Relationship Id="rId4" Type="http://schemas.microsoft.com/office/2017/06/relationships/model3d" Target="../media/model3d9.glb"/><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7/06/relationships/model3d" Target="../media/model3d11.glb"/><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7/06/relationships/model3d" Target="../media/model3d12.glb"/><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7/06/relationships/model3d" Target="../media/model3d13.glb"/><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microsoft.com/office/2017/06/relationships/model3d" Target="../media/model3d14.glb"/><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428669" y="2780928"/>
            <a:ext cx="9210359" cy="1499399"/>
          </a:xfrm>
        </p:spPr>
        <p:txBody>
          <a:bodyPr rtlCol="0"/>
          <a:lstStyle/>
          <a:p>
            <a:pPr rtl="0"/>
            <a:r>
              <a:rPr lang="it-IT" dirty="0"/>
              <a:t>Meccanica Delle Vibrazioni</a:t>
            </a:r>
            <a:br>
              <a:rPr lang="it-IT" dirty="0"/>
            </a:br>
            <a:r>
              <a:rPr lang="it-IT" dirty="0" err="1"/>
              <a:t>ReversePendolum</a:t>
            </a:r>
            <a:r>
              <a:rPr lang="it-IT" dirty="0"/>
              <a:t> Control</a:t>
            </a:r>
          </a:p>
        </p:txBody>
      </p:sp>
      <p:sp>
        <p:nvSpPr>
          <p:cNvPr id="3" name="Sottotitolo 2"/>
          <p:cNvSpPr>
            <a:spLocks noGrp="1"/>
          </p:cNvSpPr>
          <p:nvPr>
            <p:ph type="subTitle" idx="1"/>
          </p:nvPr>
        </p:nvSpPr>
        <p:spPr>
          <a:xfrm>
            <a:off x="2428668" y="4653136"/>
            <a:ext cx="8850319" cy="807864"/>
          </a:xfrm>
        </p:spPr>
        <p:txBody>
          <a:bodyPr numCol="2" rtlCol="0">
            <a:normAutofit fontScale="92500" lnSpcReduction="20000"/>
          </a:bodyPr>
          <a:lstStyle/>
          <a:p>
            <a:pPr marL="457200" indent="-457200">
              <a:buFont typeface="Arial" panose="020B0604020202020204" pitchFamily="34" charset="0"/>
              <a:buChar char="•"/>
            </a:pPr>
            <a:r>
              <a:rPr lang="it-IT" dirty="0"/>
              <a:t>Alfano Emanuele</a:t>
            </a:r>
          </a:p>
          <a:p>
            <a:pPr marL="457200" indent="-457200">
              <a:buFont typeface="Arial" panose="020B0604020202020204" pitchFamily="34" charset="0"/>
              <a:buChar char="•"/>
            </a:pPr>
            <a:r>
              <a:rPr lang="it-IT" dirty="0"/>
              <a:t>Badalamenti Filippo</a:t>
            </a:r>
          </a:p>
          <a:p>
            <a:pPr marL="457200" indent="-457200">
              <a:buFont typeface="Arial" panose="020B0604020202020204" pitchFamily="34" charset="0"/>
              <a:buChar char="•"/>
            </a:pPr>
            <a:r>
              <a:rPr lang="it-IT" dirty="0"/>
              <a:t>Soccio Leonardo</a:t>
            </a:r>
          </a:p>
          <a:p>
            <a:pPr marL="457200" indent="-457200">
              <a:buFont typeface="Arial" panose="020B0604020202020204" pitchFamily="34" charset="0"/>
              <a:buChar char="•"/>
            </a:pPr>
            <a:r>
              <a:rPr lang="it-IT" dirty="0"/>
              <a:t>Vitti Gabriele</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2ECD3A3-5053-4EA2-BC45-B6DDB363E127}"/>
                  </a:ext>
                </a:extLst>
              </p:cNvPr>
              <p:cNvSpPr>
                <a:spLocks noGrp="1"/>
              </p:cNvSpPr>
              <p:nvPr>
                <p:ph sz="half" idx="1"/>
              </p:nvPr>
            </p:nvSpPr>
            <p:spPr>
              <a:xfrm>
                <a:off x="1773932" y="260648"/>
                <a:ext cx="9577064" cy="6480720"/>
              </a:xfrm>
            </p:spPr>
            <p:txBody>
              <a:bodyPr>
                <a:normAutofit fontScale="92500" lnSpcReduction="20000"/>
              </a:bodyPr>
              <a:lstStyle/>
              <a:p>
                <a:pPr marL="0" indent="0">
                  <a:buNone/>
                </a:pPr>
                <a:r>
                  <a:rPr lang="it-IT" sz="2200" dirty="0"/>
                  <a:t>Questa è la funzione che bisogna minimizzare. </a:t>
                </a:r>
              </a:p>
              <a:p>
                <a:pPr marL="0" indent="0">
                  <a:buNone/>
                </a:pPr>
                <a:r>
                  <a:rPr lang="it-IT" sz="2200" dirty="0"/>
                  <a:t>Prima però bisogna inserire dei vincoli di progetto.</a:t>
                </a:r>
              </a:p>
              <a:p>
                <a:pPr marL="0" indent="0">
                  <a:buNone/>
                </a:pPr>
                <a:r>
                  <a:rPr lang="it-IT" sz="2200" dirty="0"/>
                  <a:t>Risulta che:</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rPr>
                        <m:t>0&lt;</m:t>
                      </m:r>
                      <m:r>
                        <a:rPr lang="it-IT" sz="2200" b="0" i="1" smtClean="0">
                          <a:latin typeface="Cambria Math" panose="02040503050406030204" pitchFamily="18" charset="0"/>
                        </a:rPr>
                        <m:t>𝑘</m:t>
                      </m:r>
                      <m:r>
                        <a:rPr lang="it-IT" sz="2200" b="0" i="1" smtClean="0">
                          <a:latin typeface="Cambria Math" panose="02040503050406030204" pitchFamily="18" charset="0"/>
                        </a:rPr>
                        <m:t>≤</m:t>
                      </m:r>
                      <m:r>
                        <a:rPr lang="it-IT" sz="2200" b="0" i="1" smtClean="0">
                          <a:latin typeface="Cambria Math" panose="02040503050406030204" pitchFamily="18" charset="0"/>
                        </a:rPr>
                        <m:t>𝑅</m:t>
                      </m:r>
                      <m:r>
                        <a:rPr lang="it-IT" sz="2200" b="0" i="1" smtClean="0">
                          <a:latin typeface="Cambria Math" panose="02040503050406030204" pitchFamily="18" charset="0"/>
                        </a:rPr>
                        <m:t>&lt;</m:t>
                      </m:r>
                      <m:r>
                        <a:rPr lang="it-IT" sz="2200" b="0" i="1" smtClean="0">
                          <a:latin typeface="Cambria Math" panose="02040503050406030204" pitchFamily="18" charset="0"/>
                        </a:rPr>
                        <m:t>𝐿</m:t>
                      </m:r>
                    </m:oMath>
                  </m:oMathPara>
                </a14:m>
                <a:endParaRPr lang="it-IT" sz="2200" b="0" dirty="0"/>
              </a:p>
              <a:p>
                <a:pPr marL="0" indent="0">
                  <a:buNone/>
                </a:pPr>
                <a:r>
                  <a:rPr lang="it-IT" sz="2200" dirty="0"/>
                  <a:t>Questo vincolo è dato dal fatto che, per motivi costruttivi, l’anello non può essere più grande del pendolo e che lo spessore dell’anello, al più, può essere pari al raggio, coincidendo a un disco.</a:t>
                </a:r>
              </a:p>
              <a:p>
                <a:pPr marL="0" indent="0">
                  <a:buNone/>
                </a:pPr>
                <a:r>
                  <a:rPr lang="it-IT" sz="2200" dirty="0"/>
                  <a:t>Un altro vincolo necessario è posto sulla lunghezza dell’asta. Per motivi costruttivi e di ingombro si è posto inizialmente che:</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rPr>
                        <m:t>𝐿</m:t>
                      </m:r>
                      <m:r>
                        <a:rPr lang="it-IT" sz="2200" b="0" i="1" smtClean="0">
                          <a:latin typeface="Cambria Math" panose="02040503050406030204" pitchFamily="18" charset="0"/>
                        </a:rPr>
                        <m:t>&lt;30 </m:t>
                      </m:r>
                      <m:r>
                        <a:rPr lang="it-IT" sz="2200" b="0" i="1" smtClean="0">
                          <a:latin typeface="Cambria Math" panose="02040503050406030204" pitchFamily="18" charset="0"/>
                        </a:rPr>
                        <m:t>𝑐𝑚</m:t>
                      </m:r>
                    </m:oMath>
                  </m:oMathPara>
                </a14:m>
                <a:endParaRPr lang="it-IT" sz="2200" dirty="0"/>
              </a:p>
              <a:p>
                <a:pPr marL="0" indent="0">
                  <a:buNone/>
                </a:pPr>
                <a:r>
                  <a:rPr lang="it-IT" sz="2200" dirty="0"/>
                  <a:t>Infine dall’analisi dell’equazione 3, rispetto i vincoli posti e concentrandoci prevalentemente sulla lunghezza del pendolo, del raggio e delle densità, risulta che:</a:t>
                </a:r>
              </a:p>
              <a:p>
                <a:pPr>
                  <a:buFont typeface="Arial" panose="020B0604020202020204" pitchFamily="34" charset="0"/>
                  <a:buChar char="•"/>
                </a:pPr>
                <a:r>
                  <a:rPr lang="it-IT" sz="2200" dirty="0"/>
                  <a:t>Il raggio del disco deve essere il più grande possibile;</a:t>
                </a:r>
              </a:p>
              <a:p>
                <a:pPr>
                  <a:buFont typeface="Arial" panose="020B0604020202020204" pitchFamily="34" charset="0"/>
                  <a:buChar char="•"/>
                </a:pPr>
                <a:r>
                  <a:rPr lang="it-IT" sz="2200" dirty="0"/>
                  <a:t>La lunghezza del pendolo la più piccola possibile;</a:t>
                </a:r>
              </a:p>
              <a:p>
                <a:pPr>
                  <a:buFont typeface="Arial" panose="020B0604020202020204" pitchFamily="34" charset="0"/>
                  <a:buChar char="•"/>
                </a:pPr>
                <a:r>
                  <a:rPr lang="it-IT" sz="2200" dirty="0"/>
                  <a:t>Il materiale del disco deve avere una densità tale da trovare un ottimo tra il peso della ruota e la sua inerzia, rispetto entrambi i punti di rotazione;</a:t>
                </a:r>
              </a:p>
              <a:p>
                <a:pPr>
                  <a:buFont typeface="Arial" panose="020B0604020202020204" pitchFamily="34" charset="0"/>
                  <a:buChar char="•"/>
                </a:pPr>
                <a:r>
                  <a:rPr lang="it-IT" sz="2200" dirty="0"/>
                  <a:t>L’accelerazione angolare raggiunta grazie al motore deve essere la più grande possibile.</a:t>
                </a:r>
              </a:p>
            </p:txBody>
          </p:sp>
        </mc:Choice>
        <mc:Fallback xmlns="">
          <p:sp>
            <p:nvSpPr>
              <p:cNvPr id="3" name="Segnaposto contenuto 2">
                <a:extLst>
                  <a:ext uri="{FF2B5EF4-FFF2-40B4-BE49-F238E27FC236}">
                    <a16:creationId xmlns:a16="http://schemas.microsoft.com/office/drawing/2014/main" id="{32ECD3A3-5053-4EA2-BC45-B6DDB363E127}"/>
                  </a:ext>
                </a:extLst>
              </p:cNvPr>
              <p:cNvSpPr>
                <a:spLocks noGrp="1" noRot="1" noChangeAspect="1" noMove="1" noResize="1" noEditPoints="1" noAdjustHandles="1" noChangeArrowheads="1" noChangeShapeType="1" noTextEdit="1"/>
              </p:cNvSpPr>
              <p:nvPr>
                <p:ph sz="half" idx="1"/>
              </p:nvPr>
            </p:nvSpPr>
            <p:spPr>
              <a:xfrm>
                <a:off x="1773932" y="260648"/>
                <a:ext cx="9577064" cy="6480720"/>
              </a:xfrm>
              <a:blipFill>
                <a:blip r:embed="rId2"/>
                <a:stretch>
                  <a:fillRect l="-637" t="-1976" r="-1910"/>
                </a:stretch>
              </a:blipFill>
            </p:spPr>
            <p:txBody>
              <a:bodyPr/>
              <a:lstStyle/>
              <a:p>
                <a:r>
                  <a:rPr lang="it-IT">
                    <a:noFill/>
                  </a:rPr>
                  <a:t> </a:t>
                </a:r>
              </a:p>
            </p:txBody>
          </p:sp>
        </mc:Fallback>
      </mc:AlternateContent>
    </p:spTree>
    <p:extLst>
      <p:ext uri="{BB962C8B-B14F-4D97-AF65-F5344CB8AC3E}">
        <p14:creationId xmlns:p14="http://schemas.microsoft.com/office/powerpoint/2010/main" val="372405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3DC6255D-29C7-41FD-88BC-596B73A26150}"/>
                  </a:ext>
                </a:extLst>
              </p:cNvPr>
              <p:cNvSpPr>
                <a:spLocks noGrp="1"/>
              </p:cNvSpPr>
              <p:nvPr>
                <p:ph sz="half" idx="1"/>
              </p:nvPr>
            </p:nvSpPr>
            <p:spPr>
              <a:xfrm>
                <a:off x="1629916" y="188640"/>
                <a:ext cx="9253504" cy="6480720"/>
              </a:xfrm>
            </p:spPr>
            <p:txBody>
              <a:bodyPr>
                <a:normAutofit fontScale="85000" lnSpcReduction="10000"/>
              </a:bodyPr>
              <a:lstStyle/>
              <a:p>
                <a:pPr marL="0" indent="0">
                  <a:lnSpc>
                    <a:spcPct val="100000"/>
                  </a:lnSpc>
                  <a:buNone/>
                </a:pPr>
                <a:r>
                  <a:rPr lang="it-IT" sz="2000" dirty="0"/>
                  <a:t>Analizzando rispetto </a:t>
                </a:r>
                <a14:m>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𝐴</m:t>
                        </m:r>
                      </m:e>
                      <m:sub>
                        <m:r>
                          <a:rPr lang="it-IT" sz="2000" b="0" i="1" smtClean="0">
                            <a:latin typeface="Cambria Math" panose="02040503050406030204" pitchFamily="18" charset="0"/>
                          </a:rPr>
                          <m:t>𝑏</m:t>
                        </m:r>
                      </m:sub>
                    </m:sSub>
                  </m:oMath>
                </a14:m>
                <a:r>
                  <a:rPr lang="it-IT" sz="2000" dirty="0"/>
                  <a:t>, z, k si nota che :</a:t>
                </a:r>
              </a:p>
              <a:p>
                <a:pPr>
                  <a:lnSpc>
                    <a:spcPct val="100000"/>
                  </a:lnSpc>
                  <a:buFont typeface="Arial" panose="020B0604020202020204" pitchFamily="34" charset="0"/>
                  <a:buChar char="•"/>
                </a:pPr>
                <a:r>
                  <a:rPr lang="it-IT" sz="2000" dirty="0"/>
                  <a:t>L’area di base dell’asta deve essere la minore possibile;</a:t>
                </a:r>
              </a:p>
              <a:p>
                <a:pPr>
                  <a:lnSpc>
                    <a:spcPct val="100000"/>
                  </a:lnSpc>
                  <a:buFont typeface="Arial" panose="020B0604020202020204" pitchFamily="34" charset="0"/>
                  <a:buChar char="•"/>
                </a:pPr>
                <a:r>
                  <a:rPr lang="it-IT" sz="2000" dirty="0"/>
                  <a:t>Su k e z vada fatto un lavoro di ottimizzazione in quanto aumentandoli si ha un aumento di inerzia del disco rispetto a entrambi i centri di rotazione:</a:t>
                </a:r>
              </a:p>
              <a:p>
                <a:pPr lvl="1">
                  <a:lnSpc>
                    <a:spcPct val="100000"/>
                  </a:lnSpc>
                  <a:buFont typeface="Arial" panose="020B0604020202020204" pitchFamily="34" charset="0"/>
                  <a:buChar char="•"/>
                </a:pPr>
                <a:r>
                  <a:rPr lang="it-IT" sz="1900" dirty="0"/>
                  <a:t>Rispetto al centro del disco è ciò che vogliamo in quanto permette un maggior momento polare contrapposto al momento della forza peso; </a:t>
                </a:r>
              </a:p>
              <a:p>
                <a:pPr lvl="1">
                  <a:lnSpc>
                    <a:spcPct val="100000"/>
                  </a:lnSpc>
                  <a:buFont typeface="Arial" panose="020B0604020202020204" pitchFamily="34" charset="0"/>
                  <a:buChar char="•"/>
                </a:pPr>
                <a:r>
                  <a:rPr lang="it-IT" sz="1900" dirty="0"/>
                  <a:t>Rispetto la cerniera del pendolo ciò non è voluto perché diminuirebbe l’accelerazione dell’asta in movimento. Questo effetto è da evitare perché come vedremo nell’analisi del motore esso non può accelerare all’infinito ma a un certo punto arriva a saturazione cioè raggiunge una velocità costante che però rende il momento della ruota nullo; </a:t>
                </a:r>
              </a:p>
              <a:p>
                <a:pPr>
                  <a:lnSpc>
                    <a:spcPct val="100000"/>
                  </a:lnSpc>
                  <a:buFont typeface="Arial" panose="020B0604020202020204" pitchFamily="34" charset="0"/>
                  <a:buChar char="•"/>
                </a:pPr>
                <a:r>
                  <a:rPr lang="it-IT" sz="2000" dirty="0"/>
                  <a:t>Bisogna aumentare </a:t>
                </a:r>
                <a14:m>
                  <m:oMath xmlns:m="http://schemas.openxmlformats.org/officeDocument/2006/math">
                    <m:sSub>
                      <m:sSubPr>
                        <m:ctrlPr>
                          <a:rPr lang="it-IT" sz="2000" i="1">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𝑤</m:t>
                            </m:r>
                          </m:e>
                        </m:acc>
                      </m:e>
                      <m:sub>
                        <m:r>
                          <a:rPr lang="it-IT" sz="2000" i="1">
                            <a:latin typeface="Cambria Math" panose="02040503050406030204" pitchFamily="18" charset="0"/>
                            <a:ea typeface="Cambria Math" panose="02040503050406030204" pitchFamily="18" charset="0"/>
                          </a:rPr>
                          <m:t>𝑎</m:t>
                        </m:r>
                      </m:sub>
                    </m:sSub>
                  </m:oMath>
                </a14:m>
                <a:r>
                  <a:rPr lang="it-IT" sz="2000" dirty="0"/>
                  <a:t> cioè l’accelerazione che il motore può fornire al disco. Maggiore è questo valore maggiore sarà il momento di controllo. Questo parametro dipende prettamente dal motore </a:t>
                </a:r>
                <a:r>
                  <a:rPr lang="it-IT" sz="2000" i="1" dirty="0"/>
                  <a:t>acquistato</a:t>
                </a:r>
                <a:r>
                  <a:rPr lang="it-IT" sz="2000" dirty="0"/>
                  <a:t>.</a:t>
                </a:r>
              </a:p>
              <a:p>
                <a:pPr marL="0" indent="0">
                  <a:lnSpc>
                    <a:spcPct val="100000"/>
                  </a:lnSpc>
                  <a:buNone/>
                </a:pPr>
                <a:r>
                  <a:rPr lang="it-IT" sz="2000" b="1" dirty="0"/>
                  <a:t>Purtroppo non si è potuto ottimizzare al meglio i parametri </a:t>
                </a:r>
                <a:r>
                  <a:rPr lang="it-IT" sz="2000" dirty="0"/>
                  <a:t>in quanto, per motivi di costo e/o strumentazione, non sarebbe stato possibile farlo. Quindi si è deciso di ridurre l’angolo di partenza del pendolo in modo tale da far diminuire il momento della forza peso da vincere e dimostrare che al netto delle limitazioni è possibile controllare il pendolo.</a:t>
                </a:r>
              </a:p>
              <a:p>
                <a:pPr marL="0" indent="0">
                  <a:lnSpc>
                    <a:spcPct val="100000"/>
                  </a:lnSpc>
                  <a:buNone/>
                </a:pPr>
                <a:r>
                  <a:rPr lang="it-IT" sz="2000" dirty="0"/>
                  <a:t>Le uniche macchine utensili a nostra disposizione sono una stampante 3D e una tagliatrice laser: ciò è stato un vincolo di progetto importante in quanto non si sarebbero potute usare eventuali parti in metallo, se non quelle in commercio. </a:t>
                </a:r>
              </a:p>
              <a:p>
                <a:pPr marL="0" indent="0">
                  <a:lnSpc>
                    <a:spcPct val="100000"/>
                  </a:lnSpc>
                  <a:buNone/>
                </a:pPr>
                <a:r>
                  <a:rPr lang="it-IT" sz="2000" dirty="0"/>
                  <a:t>Prima di andare avanti con la descrizione delle parti meccaniche, descriveremo il processo di stampa 3D.</a:t>
                </a:r>
              </a:p>
            </p:txBody>
          </p:sp>
        </mc:Choice>
        <mc:Fallback>
          <p:sp>
            <p:nvSpPr>
              <p:cNvPr id="3" name="Segnaposto contenuto 2">
                <a:extLst>
                  <a:ext uri="{FF2B5EF4-FFF2-40B4-BE49-F238E27FC236}">
                    <a16:creationId xmlns:a16="http://schemas.microsoft.com/office/drawing/2014/main" id="{3DC6255D-29C7-41FD-88BC-596B73A26150}"/>
                  </a:ext>
                </a:extLst>
              </p:cNvPr>
              <p:cNvSpPr>
                <a:spLocks noGrp="1" noRot="1" noChangeAspect="1" noMove="1" noResize="1" noEditPoints="1" noAdjustHandles="1" noChangeArrowheads="1" noChangeShapeType="1" noTextEdit="1"/>
              </p:cNvSpPr>
              <p:nvPr>
                <p:ph sz="half" idx="1"/>
              </p:nvPr>
            </p:nvSpPr>
            <p:spPr>
              <a:xfrm>
                <a:off x="1629916" y="188640"/>
                <a:ext cx="9253504" cy="6480720"/>
              </a:xfrm>
              <a:blipFill>
                <a:blip r:embed="rId2"/>
                <a:stretch>
                  <a:fillRect l="-395" t="-753" r="-1318"/>
                </a:stretch>
              </a:blipFill>
            </p:spPr>
            <p:txBody>
              <a:bodyPr/>
              <a:lstStyle/>
              <a:p>
                <a:r>
                  <a:rPr lang="it-IT">
                    <a:noFill/>
                  </a:rPr>
                  <a:t> </a:t>
                </a:r>
              </a:p>
            </p:txBody>
          </p:sp>
        </mc:Fallback>
      </mc:AlternateContent>
    </p:spTree>
    <p:extLst>
      <p:ext uri="{BB962C8B-B14F-4D97-AF65-F5344CB8AC3E}">
        <p14:creationId xmlns:p14="http://schemas.microsoft.com/office/powerpoint/2010/main" val="40878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4645705-8010-4A7A-AC5C-A752F562E609}"/>
              </a:ext>
            </a:extLst>
          </p:cNvPr>
          <p:cNvSpPr>
            <a:spLocks noGrp="1"/>
          </p:cNvSpPr>
          <p:nvPr>
            <p:ph type="title"/>
          </p:nvPr>
        </p:nvSpPr>
        <p:spPr>
          <a:xfrm>
            <a:off x="1593436" y="177801"/>
            <a:ext cx="9782801" cy="658912"/>
          </a:xfrm>
        </p:spPr>
        <p:txBody>
          <a:bodyPr/>
          <a:lstStyle/>
          <a:p>
            <a:r>
              <a:rPr lang="it-IT" dirty="0"/>
              <a:t>Stampante 3D</a:t>
            </a:r>
          </a:p>
        </p:txBody>
      </p:sp>
      <p:sp>
        <p:nvSpPr>
          <p:cNvPr id="6" name="Segnaposto contenuto 5">
            <a:extLst>
              <a:ext uri="{FF2B5EF4-FFF2-40B4-BE49-F238E27FC236}">
                <a16:creationId xmlns:a16="http://schemas.microsoft.com/office/drawing/2014/main" id="{DF6062CF-0357-4632-BDDE-8729ECDDFBCE}"/>
              </a:ext>
            </a:extLst>
          </p:cNvPr>
          <p:cNvSpPr>
            <a:spLocks noGrp="1"/>
          </p:cNvSpPr>
          <p:nvPr>
            <p:ph idx="1"/>
          </p:nvPr>
        </p:nvSpPr>
        <p:spPr>
          <a:xfrm>
            <a:off x="1593436" y="836713"/>
            <a:ext cx="9782801" cy="1512167"/>
          </a:xfrm>
        </p:spPr>
        <p:txBody>
          <a:bodyPr>
            <a:normAutofit/>
          </a:bodyPr>
          <a:lstStyle/>
          <a:p>
            <a:pPr marL="0" indent="0">
              <a:buNone/>
            </a:pPr>
            <a:r>
              <a:rPr lang="it-IT" sz="2000" dirty="0"/>
              <a:t>La stampa 3D è un processo di produzione additivo che prevede la progettazione virtuale del pezzo e la stampa strato dopo strato dello stesso. Ci sono vari tipi di stampanti 3D che si differiscano dal processo di stampa. La stampante a nostra disposizione è una stampante a modellazione a deposizione fusa (FDM) cioè il filamento plastico viene estruso e depositato sul piano di stampa.</a:t>
            </a:r>
          </a:p>
        </p:txBody>
      </p:sp>
      <p:sp>
        <p:nvSpPr>
          <p:cNvPr id="3" name="Rettangolo 2">
            <a:extLst>
              <a:ext uri="{FF2B5EF4-FFF2-40B4-BE49-F238E27FC236}">
                <a16:creationId xmlns:a16="http://schemas.microsoft.com/office/drawing/2014/main" id="{DA889167-30DC-4F72-8234-A13C28B32255}"/>
              </a:ext>
            </a:extLst>
          </p:cNvPr>
          <p:cNvSpPr/>
          <p:nvPr/>
        </p:nvSpPr>
        <p:spPr>
          <a:xfrm>
            <a:off x="1629916" y="2385462"/>
            <a:ext cx="6092825" cy="4247317"/>
          </a:xfrm>
          <a:prstGeom prst="rect">
            <a:avLst/>
          </a:prstGeom>
        </p:spPr>
        <p:txBody>
          <a:bodyPr>
            <a:spAutoFit/>
          </a:bodyPr>
          <a:lstStyle/>
          <a:p>
            <a:r>
              <a:rPr lang="it-IT" dirty="0"/>
              <a:t>Il processo per ottenere l’oggetto finito è:</a:t>
            </a:r>
          </a:p>
          <a:p>
            <a:pPr marL="457200" indent="-457200">
              <a:buFont typeface="+mj-lt"/>
              <a:buAutoNum type="arabicPeriod"/>
            </a:pPr>
            <a:r>
              <a:rPr lang="it-IT" dirty="0"/>
              <a:t>Progettazione del pezzo attraverso un software di modellazione 3D;</a:t>
            </a:r>
          </a:p>
          <a:p>
            <a:pPr marL="457200" indent="-457200">
              <a:buFont typeface="+mj-lt"/>
              <a:buAutoNum type="arabicPeriod"/>
            </a:pPr>
            <a:r>
              <a:rPr lang="it-IT" dirty="0"/>
              <a:t>Il file deve essere poi convertito in un formato che la macchina possa leggere, questa operazione è effettuata da un programma detto di «</a:t>
            </a:r>
            <a:r>
              <a:rPr lang="it-IT" dirty="0" err="1"/>
              <a:t>slicing</a:t>
            </a:r>
            <a:r>
              <a:rPr lang="it-IT" dirty="0"/>
              <a:t>», questo prende il modello dell’oggetto e lo divide in fette. Inoltre è possibile impostare i parametri di stampa;</a:t>
            </a:r>
          </a:p>
          <a:p>
            <a:pPr marL="457200" indent="-457200">
              <a:buFont typeface="+mj-lt"/>
              <a:buAutoNum type="arabicPeriod"/>
            </a:pPr>
            <a:r>
              <a:rPr lang="it-IT" dirty="0"/>
              <a:t>Si stampa l’oggetto;</a:t>
            </a:r>
          </a:p>
          <a:p>
            <a:pPr marL="457200" indent="-457200">
              <a:buFont typeface="+mj-lt"/>
              <a:buAutoNum type="arabicPeriod"/>
            </a:pPr>
            <a:r>
              <a:rPr lang="it-IT" dirty="0"/>
              <a:t>Ci può essere, dove necessario, un lavoro di post-produzione per affinare il risultato ottenuto.</a:t>
            </a:r>
          </a:p>
          <a:p>
            <a:r>
              <a:rPr lang="it-IT" dirty="0"/>
              <a:t>Una parte importante del processo è la scelta dei parametri di stampa da cui dipenderanno le caratteristiche del prodotto finito.</a:t>
            </a:r>
          </a:p>
        </p:txBody>
      </p:sp>
      <p:pic>
        <p:nvPicPr>
          <p:cNvPr id="7" name="Immagine 6" descr="Immagine che contiene apparecchio&#10;&#10;Descrizione generata automaticamente">
            <a:extLst>
              <a:ext uri="{FF2B5EF4-FFF2-40B4-BE49-F238E27FC236}">
                <a16:creationId xmlns:a16="http://schemas.microsoft.com/office/drawing/2014/main" id="{874620F7-9159-4E05-A9E1-E9649133B1AE}"/>
              </a:ext>
            </a:extLst>
          </p:cNvPr>
          <p:cNvPicPr>
            <a:picLocks noChangeAspect="1"/>
          </p:cNvPicPr>
          <p:nvPr/>
        </p:nvPicPr>
        <p:blipFill>
          <a:blip r:embed="rId2"/>
          <a:stretch>
            <a:fillRect/>
          </a:stretch>
        </p:blipFill>
        <p:spPr>
          <a:xfrm>
            <a:off x="7750596" y="2493344"/>
            <a:ext cx="3701208" cy="4032000"/>
          </a:xfrm>
          <a:prstGeom prst="rect">
            <a:avLst/>
          </a:prstGeom>
        </p:spPr>
      </p:pic>
    </p:spTree>
    <p:extLst>
      <p:ext uri="{BB962C8B-B14F-4D97-AF65-F5344CB8AC3E}">
        <p14:creationId xmlns:p14="http://schemas.microsoft.com/office/powerpoint/2010/main" val="121978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7A97A9C-E72B-4473-B839-89A17B9CF31E}"/>
              </a:ext>
            </a:extLst>
          </p:cNvPr>
          <p:cNvSpPr>
            <a:spLocks noGrp="1"/>
          </p:cNvSpPr>
          <p:nvPr>
            <p:ph idx="1"/>
          </p:nvPr>
        </p:nvSpPr>
        <p:spPr>
          <a:xfrm>
            <a:off x="1557908" y="404664"/>
            <a:ext cx="9782801" cy="6120680"/>
          </a:xfrm>
        </p:spPr>
        <p:txBody>
          <a:bodyPr>
            <a:normAutofit/>
          </a:bodyPr>
          <a:lstStyle/>
          <a:p>
            <a:pPr marL="0" indent="0">
              <a:buNone/>
            </a:pPr>
            <a:r>
              <a:rPr lang="it-IT" sz="2000" dirty="0"/>
              <a:t>Le impostazioni più importanti sono:</a:t>
            </a:r>
          </a:p>
          <a:p>
            <a:pPr>
              <a:buFont typeface="Arial" panose="020B0604020202020204" pitchFamily="34" charset="0"/>
              <a:buChar char="•"/>
            </a:pPr>
            <a:r>
              <a:rPr lang="it-IT" sz="2000" dirty="0"/>
              <a:t>Altezza dello strato:</a:t>
            </a:r>
          </a:p>
          <a:p>
            <a:pPr marL="365760" lvl="1" indent="0">
              <a:buNone/>
            </a:pPr>
            <a:r>
              <a:rPr lang="it-IT" sz="1600" dirty="0"/>
              <a:t>Questo parametro indica l’altezza dello strato stampato, più piccolo è questo valore più sarà preciso il pezzo, ma aumenterà il tempo di stampa;</a:t>
            </a:r>
          </a:p>
          <a:p>
            <a:pPr>
              <a:buFont typeface="Arial" panose="020B0604020202020204" pitchFamily="34" charset="0"/>
              <a:buChar char="•"/>
            </a:pPr>
            <a:r>
              <a:rPr lang="it-IT" sz="2000" dirty="0"/>
              <a:t>Spessore delle pareti:</a:t>
            </a:r>
          </a:p>
          <a:p>
            <a:pPr marL="365760" lvl="1" indent="0">
              <a:buNone/>
            </a:pPr>
            <a:r>
              <a:rPr lang="it-IT" sz="1600" dirty="0"/>
              <a:t>Questo indica lo spessore che le superfici esterne del pezzo possiedono; </a:t>
            </a:r>
          </a:p>
          <a:p>
            <a:pPr>
              <a:buFont typeface="Arial" panose="020B0604020202020204" pitchFamily="34" charset="0"/>
              <a:buChar char="•"/>
            </a:pPr>
            <a:r>
              <a:rPr lang="it-IT" sz="2000" dirty="0"/>
              <a:t>Pattern del riempimento:</a:t>
            </a:r>
          </a:p>
          <a:p>
            <a:pPr marL="365760" lvl="1" indent="0">
              <a:buNone/>
            </a:pPr>
            <a:r>
              <a:rPr lang="it-IT" sz="1600" dirty="0"/>
              <a:t>Gli oggetti stampati con questa tecnologia, di solito, non sono «pieni» ma all’interno possiedono una struttura geometrica in modo da dare robustezza al pezzo. In base al pattern questa può variare parecchio;</a:t>
            </a:r>
          </a:p>
          <a:p>
            <a:pPr>
              <a:buFont typeface="Arial" panose="020B0604020202020204" pitchFamily="34" charset="0"/>
              <a:buChar char="•"/>
            </a:pPr>
            <a:r>
              <a:rPr lang="it-IT" sz="2000" dirty="0"/>
              <a:t>Densità del riempimento (</a:t>
            </a:r>
            <a:r>
              <a:rPr lang="it-IT" sz="2000" dirty="0" err="1"/>
              <a:t>Infill</a:t>
            </a:r>
            <a:r>
              <a:rPr lang="it-IT" sz="2000" dirty="0"/>
              <a:t>):</a:t>
            </a:r>
          </a:p>
          <a:p>
            <a:pPr marL="365760" lvl="1" indent="0">
              <a:buNone/>
            </a:pPr>
            <a:r>
              <a:rPr lang="it-IT" sz="1600" dirty="0"/>
              <a:t>Questo parametro indica la percentuale del riempimento dell’oggetto in stampa. Un riempimento maggiore permetterà di avere un pezzo più robusto, di contro aumentano il tempo di stampa e la quantità di materiale usato;</a:t>
            </a:r>
          </a:p>
          <a:p>
            <a:pPr>
              <a:buFont typeface="Arial" panose="020B0604020202020204" pitchFamily="34" charset="0"/>
              <a:buChar char="•"/>
            </a:pPr>
            <a:r>
              <a:rPr lang="it-IT" sz="2000" dirty="0"/>
              <a:t>Temperatura di stampa:</a:t>
            </a:r>
          </a:p>
          <a:p>
            <a:pPr marL="365760" lvl="1" indent="0">
              <a:buNone/>
            </a:pPr>
            <a:r>
              <a:rPr lang="it-IT" sz="1600" dirty="0"/>
              <a:t>Questo parametro serve a definire la temperatura dell’ugello. Ogni filamento per fondere ha bisogno di trovarsi in un certo range di temperatura, inoltre in base alla temperatura in cui si trova potrebbe colare più o meno materiale e quindi va a incidere sulla qualità della stampa;</a:t>
            </a:r>
          </a:p>
          <a:p>
            <a:pPr marL="365760" lvl="1" indent="0">
              <a:buNone/>
            </a:pPr>
            <a:endParaRPr lang="it-IT" sz="1600" dirty="0"/>
          </a:p>
        </p:txBody>
      </p:sp>
    </p:spTree>
    <p:extLst>
      <p:ext uri="{BB962C8B-B14F-4D97-AF65-F5344CB8AC3E}">
        <p14:creationId xmlns:p14="http://schemas.microsoft.com/office/powerpoint/2010/main" val="423019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Altezza dello strato</a:t>
            </a:r>
          </a:p>
        </p:txBody>
      </p:sp>
      <p:pic>
        <p:nvPicPr>
          <p:cNvPr id="8" name="Immagine 7" descr="Immagine che contiene testo&#10;&#10;Descrizione generata automaticamente">
            <a:extLst>
              <a:ext uri="{FF2B5EF4-FFF2-40B4-BE49-F238E27FC236}">
                <a16:creationId xmlns:a16="http://schemas.microsoft.com/office/drawing/2014/main" id="{F17070E9-E8BA-4494-97A6-D5011D744189}"/>
              </a:ext>
            </a:extLst>
          </p:cNvPr>
          <p:cNvPicPr>
            <a:picLocks noChangeAspect="1"/>
          </p:cNvPicPr>
          <p:nvPr/>
        </p:nvPicPr>
        <p:blipFill>
          <a:blip r:embed="rId2"/>
          <a:stretch>
            <a:fillRect/>
          </a:stretch>
        </p:blipFill>
        <p:spPr>
          <a:xfrm>
            <a:off x="2710036" y="908720"/>
            <a:ext cx="7534600" cy="5364000"/>
          </a:xfrm>
          <a:prstGeom prst="rect">
            <a:avLst/>
          </a:prstGeom>
        </p:spPr>
      </p:pic>
    </p:spTree>
    <p:extLst>
      <p:ext uri="{BB962C8B-B14F-4D97-AF65-F5344CB8AC3E}">
        <p14:creationId xmlns:p14="http://schemas.microsoft.com/office/powerpoint/2010/main" val="390828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Spessore delle pareti</a:t>
            </a:r>
          </a:p>
        </p:txBody>
      </p:sp>
      <p:grpSp>
        <p:nvGrpSpPr>
          <p:cNvPr id="6" name="Gruppo 5">
            <a:extLst>
              <a:ext uri="{FF2B5EF4-FFF2-40B4-BE49-F238E27FC236}">
                <a16:creationId xmlns:a16="http://schemas.microsoft.com/office/drawing/2014/main" id="{5FEA3FB4-62BD-42AD-A920-E1E5D08D6765}"/>
              </a:ext>
            </a:extLst>
          </p:cNvPr>
          <p:cNvGrpSpPr/>
          <p:nvPr/>
        </p:nvGrpSpPr>
        <p:grpSpPr>
          <a:xfrm>
            <a:off x="1912836" y="1195387"/>
            <a:ext cx="9144000" cy="4467225"/>
            <a:chOff x="1912836" y="1195387"/>
            <a:chExt cx="9144000" cy="4467225"/>
          </a:xfrm>
        </p:grpSpPr>
        <p:pic>
          <p:nvPicPr>
            <p:cNvPr id="3" name="Immagine 2" descr="Immagine che contiene sedendo, scatola, vicino, tastiera&#10;&#10;Descrizione generata automaticamente">
              <a:extLst>
                <a:ext uri="{FF2B5EF4-FFF2-40B4-BE49-F238E27FC236}">
                  <a16:creationId xmlns:a16="http://schemas.microsoft.com/office/drawing/2014/main" id="{1A9849AD-A3B4-40AD-92DB-C344DF8A5C12}"/>
                </a:ext>
              </a:extLst>
            </p:cNvPr>
            <p:cNvPicPr>
              <a:picLocks noChangeAspect="1"/>
            </p:cNvPicPr>
            <p:nvPr/>
          </p:nvPicPr>
          <p:blipFill>
            <a:blip r:embed="rId2"/>
            <a:stretch>
              <a:fillRect/>
            </a:stretch>
          </p:blipFill>
          <p:spPr>
            <a:xfrm>
              <a:off x="1912836" y="1195387"/>
              <a:ext cx="9144000" cy="4467225"/>
            </a:xfrm>
            <a:prstGeom prst="rect">
              <a:avLst/>
            </a:prstGeom>
          </p:spPr>
        </p:pic>
        <p:sp>
          <p:nvSpPr>
            <p:cNvPr id="4" name="Ovale 3">
              <a:extLst>
                <a:ext uri="{FF2B5EF4-FFF2-40B4-BE49-F238E27FC236}">
                  <a16:creationId xmlns:a16="http://schemas.microsoft.com/office/drawing/2014/main" id="{E93F683D-B9E5-41E1-A571-8B08EE3AECD1}"/>
                </a:ext>
              </a:extLst>
            </p:cNvPr>
            <p:cNvSpPr/>
            <p:nvPr/>
          </p:nvSpPr>
          <p:spPr>
            <a:xfrm rot="863162">
              <a:off x="3830010" y="2741525"/>
              <a:ext cx="4104456" cy="838814"/>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grpSp>
    </p:spTree>
    <p:extLst>
      <p:ext uri="{BB962C8B-B14F-4D97-AF65-F5344CB8AC3E}">
        <p14:creationId xmlns:p14="http://schemas.microsoft.com/office/powerpoint/2010/main" val="5377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err="1"/>
              <a:t>Infill</a:t>
            </a:r>
            <a:endParaRPr lang="it-IT" dirty="0"/>
          </a:p>
        </p:txBody>
      </p:sp>
      <p:pic>
        <p:nvPicPr>
          <p:cNvPr id="7" name="Immagine 6" descr="Immagine che contiene arancia&#10;&#10;Descrizione generata automaticamente">
            <a:extLst>
              <a:ext uri="{FF2B5EF4-FFF2-40B4-BE49-F238E27FC236}">
                <a16:creationId xmlns:a16="http://schemas.microsoft.com/office/drawing/2014/main" id="{D0BA06A0-38D6-4815-B263-8BAD8EC5EA31}"/>
              </a:ext>
            </a:extLst>
          </p:cNvPr>
          <p:cNvPicPr>
            <a:picLocks noChangeAspect="1"/>
          </p:cNvPicPr>
          <p:nvPr/>
        </p:nvPicPr>
        <p:blipFill>
          <a:blip r:embed="rId2"/>
          <a:stretch>
            <a:fillRect/>
          </a:stretch>
        </p:blipFill>
        <p:spPr>
          <a:xfrm>
            <a:off x="6310436" y="4016199"/>
            <a:ext cx="5310351" cy="2664000"/>
          </a:xfrm>
          <a:prstGeom prst="rect">
            <a:avLst/>
          </a:prstGeom>
        </p:spPr>
      </p:pic>
      <p:pic>
        <p:nvPicPr>
          <p:cNvPr id="9" name="Immagine 8" descr="Immagine che contiene sedendo, largo, tastiera, bianco&#10;&#10;Descrizione generata automaticamente">
            <a:extLst>
              <a:ext uri="{FF2B5EF4-FFF2-40B4-BE49-F238E27FC236}">
                <a16:creationId xmlns:a16="http://schemas.microsoft.com/office/drawing/2014/main" id="{2D8F01A4-1242-4DBD-AC84-2A9527257E1D}"/>
              </a:ext>
            </a:extLst>
          </p:cNvPr>
          <p:cNvPicPr>
            <a:picLocks noChangeAspect="1"/>
          </p:cNvPicPr>
          <p:nvPr/>
        </p:nvPicPr>
        <p:blipFill>
          <a:blip r:embed="rId3"/>
          <a:stretch>
            <a:fillRect/>
          </a:stretch>
        </p:blipFill>
        <p:spPr>
          <a:xfrm>
            <a:off x="1593436" y="908720"/>
            <a:ext cx="5436000" cy="2935440"/>
          </a:xfrm>
          <a:prstGeom prst="rect">
            <a:avLst/>
          </a:prstGeom>
        </p:spPr>
      </p:pic>
    </p:spTree>
    <p:extLst>
      <p:ext uri="{BB962C8B-B14F-4D97-AF65-F5344CB8AC3E}">
        <p14:creationId xmlns:p14="http://schemas.microsoft.com/office/powerpoint/2010/main" val="285927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Temperatura e velocità</a:t>
            </a:r>
          </a:p>
        </p:txBody>
      </p:sp>
      <p:pic>
        <p:nvPicPr>
          <p:cNvPr id="7" name="Immagine 6" descr="Immagine che contiene mappa&#10;&#10;Descrizione generata automaticamente">
            <a:extLst>
              <a:ext uri="{FF2B5EF4-FFF2-40B4-BE49-F238E27FC236}">
                <a16:creationId xmlns:a16="http://schemas.microsoft.com/office/drawing/2014/main" id="{876761B5-4A8C-46A3-8D0B-6913DD5E8033}"/>
              </a:ext>
            </a:extLst>
          </p:cNvPr>
          <p:cNvPicPr>
            <a:picLocks noChangeAspect="1"/>
          </p:cNvPicPr>
          <p:nvPr/>
        </p:nvPicPr>
        <p:blipFill>
          <a:blip r:embed="rId2"/>
          <a:stretch>
            <a:fillRect/>
          </a:stretch>
        </p:blipFill>
        <p:spPr>
          <a:xfrm>
            <a:off x="1341884" y="1495124"/>
            <a:ext cx="5040000" cy="3950100"/>
          </a:xfrm>
          <a:prstGeom prst="rect">
            <a:avLst/>
          </a:prstGeom>
        </p:spPr>
      </p:pic>
      <p:pic>
        <p:nvPicPr>
          <p:cNvPr id="9" name="Immagine 8" descr="Immagine che contiene testo, mappa&#10;&#10;Descrizione generata automaticamente">
            <a:extLst>
              <a:ext uri="{FF2B5EF4-FFF2-40B4-BE49-F238E27FC236}">
                <a16:creationId xmlns:a16="http://schemas.microsoft.com/office/drawing/2014/main" id="{C1D44100-29FE-41A1-B1D6-BAD2ED43174A}"/>
              </a:ext>
            </a:extLst>
          </p:cNvPr>
          <p:cNvPicPr>
            <a:picLocks noChangeAspect="1"/>
          </p:cNvPicPr>
          <p:nvPr/>
        </p:nvPicPr>
        <p:blipFill>
          <a:blip r:embed="rId3"/>
          <a:stretch>
            <a:fillRect/>
          </a:stretch>
        </p:blipFill>
        <p:spPr>
          <a:xfrm>
            <a:off x="6454452" y="1556792"/>
            <a:ext cx="5437775" cy="3949200"/>
          </a:xfrm>
          <a:prstGeom prst="rect">
            <a:avLst/>
          </a:prstGeom>
        </p:spPr>
      </p:pic>
    </p:spTree>
    <p:extLst>
      <p:ext uri="{BB962C8B-B14F-4D97-AF65-F5344CB8AC3E}">
        <p14:creationId xmlns:p14="http://schemas.microsoft.com/office/powerpoint/2010/main" val="15812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Supporto			Metodo di estrusione</a:t>
            </a:r>
          </a:p>
        </p:txBody>
      </p:sp>
      <p:pic>
        <p:nvPicPr>
          <p:cNvPr id="7" name="Immagine 6">
            <a:extLst>
              <a:ext uri="{FF2B5EF4-FFF2-40B4-BE49-F238E27FC236}">
                <a16:creationId xmlns:a16="http://schemas.microsoft.com/office/drawing/2014/main" id="{16F89062-2D0F-45F6-A2C6-6813F50C65DE}"/>
              </a:ext>
            </a:extLst>
          </p:cNvPr>
          <p:cNvPicPr>
            <a:picLocks noChangeAspect="1"/>
          </p:cNvPicPr>
          <p:nvPr/>
        </p:nvPicPr>
        <p:blipFill>
          <a:blip r:embed="rId2"/>
          <a:stretch>
            <a:fillRect/>
          </a:stretch>
        </p:blipFill>
        <p:spPr>
          <a:xfrm>
            <a:off x="1701924" y="764704"/>
            <a:ext cx="2397418" cy="3096000"/>
          </a:xfrm>
          <a:prstGeom prst="rect">
            <a:avLst/>
          </a:prstGeom>
        </p:spPr>
      </p:pic>
      <p:pic>
        <p:nvPicPr>
          <p:cNvPr id="9" name="Immagine 8">
            <a:extLst>
              <a:ext uri="{FF2B5EF4-FFF2-40B4-BE49-F238E27FC236}">
                <a16:creationId xmlns:a16="http://schemas.microsoft.com/office/drawing/2014/main" id="{E291D2C0-396C-442A-8F3E-4AE643C45022}"/>
              </a:ext>
            </a:extLst>
          </p:cNvPr>
          <p:cNvPicPr>
            <a:picLocks noChangeAspect="1"/>
          </p:cNvPicPr>
          <p:nvPr/>
        </p:nvPicPr>
        <p:blipFill>
          <a:blip r:embed="rId3"/>
          <a:stretch>
            <a:fillRect/>
          </a:stretch>
        </p:blipFill>
        <p:spPr>
          <a:xfrm>
            <a:off x="5086300" y="744909"/>
            <a:ext cx="6797073" cy="6103985"/>
          </a:xfrm>
          <a:prstGeom prst="rect">
            <a:avLst/>
          </a:prstGeom>
        </p:spPr>
      </p:pic>
    </p:spTree>
    <p:extLst>
      <p:ext uri="{BB962C8B-B14F-4D97-AF65-F5344CB8AC3E}">
        <p14:creationId xmlns:p14="http://schemas.microsoft.com/office/powerpoint/2010/main" val="137003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7EC860-96F4-4FC3-9035-D10912414BC7}"/>
              </a:ext>
            </a:extLst>
          </p:cNvPr>
          <p:cNvSpPr>
            <a:spLocks noGrp="1"/>
          </p:cNvSpPr>
          <p:nvPr>
            <p:ph type="title"/>
          </p:nvPr>
        </p:nvSpPr>
        <p:spPr/>
        <p:txBody>
          <a:bodyPr/>
          <a:lstStyle/>
          <a:p>
            <a:r>
              <a:rPr lang="it-IT" dirty="0"/>
              <a:t>Pendolo inverso</a:t>
            </a:r>
          </a:p>
        </p:txBody>
      </p:sp>
      <p:sp>
        <p:nvSpPr>
          <p:cNvPr id="13" name="Segnaposto contenuto 12">
            <a:extLst>
              <a:ext uri="{FF2B5EF4-FFF2-40B4-BE49-F238E27FC236}">
                <a16:creationId xmlns:a16="http://schemas.microsoft.com/office/drawing/2014/main" id="{570B07BD-E7E5-4F2F-A754-7A193FD3D461}"/>
              </a:ext>
            </a:extLst>
          </p:cNvPr>
          <p:cNvSpPr>
            <a:spLocks noGrp="1"/>
          </p:cNvSpPr>
          <p:nvPr>
            <p:ph sz="half" idx="1"/>
          </p:nvPr>
        </p:nvSpPr>
        <p:spPr/>
        <p:txBody>
          <a:bodyPr/>
          <a:lstStyle/>
          <a:p>
            <a:pPr marL="514350" indent="-514350">
              <a:buAutoNum type="arabicParenR"/>
            </a:pPr>
            <a:r>
              <a:rPr lang="it-IT" dirty="0">
                <a:hlinkClick r:id="rId2" action="ppaction://hlinksldjump"/>
              </a:rPr>
              <a:t>Base (assieme)</a:t>
            </a:r>
            <a:endParaRPr lang="it-IT" dirty="0"/>
          </a:p>
          <a:p>
            <a:pPr marL="514350" indent="-514350">
              <a:buAutoNum type="arabicParenR"/>
            </a:pPr>
            <a:r>
              <a:rPr lang="it-IT" dirty="0">
                <a:hlinkClick r:id="rId3" action="ppaction://hlinksldjump"/>
              </a:rPr>
              <a:t>Connettore inferiore (assieme)</a:t>
            </a:r>
            <a:endParaRPr lang="it-IT" dirty="0"/>
          </a:p>
          <a:p>
            <a:pPr marL="514350" indent="-514350">
              <a:buAutoNum type="arabicParenR"/>
            </a:pPr>
            <a:r>
              <a:rPr lang="it-IT" dirty="0">
                <a:hlinkClick r:id="rId4" action="ppaction://hlinksldjump"/>
              </a:rPr>
              <a:t>Asta</a:t>
            </a:r>
            <a:endParaRPr lang="it-IT" dirty="0"/>
          </a:p>
          <a:p>
            <a:pPr marL="514350" indent="-514350">
              <a:buAutoNum type="arabicParenR"/>
            </a:pPr>
            <a:r>
              <a:rPr lang="it-IT" dirty="0">
                <a:hlinkClick r:id="rId5" action="ppaction://hlinksldjump"/>
              </a:rPr>
              <a:t>Connettore superiore</a:t>
            </a:r>
            <a:endParaRPr lang="it-IT" dirty="0"/>
          </a:p>
          <a:p>
            <a:pPr marL="514350" indent="-514350">
              <a:buAutoNum type="arabicParenR"/>
            </a:pPr>
            <a:r>
              <a:rPr lang="it-IT" dirty="0"/>
              <a:t>Motore</a:t>
            </a:r>
          </a:p>
          <a:p>
            <a:pPr marL="514350" indent="-514350">
              <a:buAutoNum type="arabicParenR"/>
            </a:pPr>
            <a:r>
              <a:rPr lang="it-IT" dirty="0">
                <a:hlinkClick r:id="rId6" action="ppaction://hlinksldjump"/>
              </a:rPr>
              <a:t>Disco (assieme)</a:t>
            </a:r>
            <a:endParaRPr lang="it-IT" dirty="0"/>
          </a:p>
          <a:p>
            <a:pPr marL="514350" indent="-514350">
              <a:buAutoNum type="arabicParenR"/>
            </a:pPr>
            <a:endParaRPr lang="it-IT" dirty="0"/>
          </a:p>
        </p:txBody>
      </p:sp>
      <mc:AlternateContent xmlns:mc="http://schemas.openxmlformats.org/markup-compatibility/2006" xmlns:am3d="http://schemas.microsoft.com/office/drawing/2017/model3d">
        <mc:Choice Requires="am3d">
          <p:graphicFrame>
            <p:nvGraphicFramePr>
              <p:cNvPr id="9" name="Modello 3D 8">
                <a:extLst>
                  <a:ext uri="{FF2B5EF4-FFF2-40B4-BE49-F238E27FC236}">
                    <a16:creationId xmlns:a16="http://schemas.microsoft.com/office/drawing/2014/main" id="{CB0D4181-B0C4-43C2-83F5-BDCDD2BE12C0}"/>
                  </a:ext>
                </a:extLst>
              </p:cNvPr>
              <p:cNvGraphicFramePr>
                <a:graphicFrameLocks/>
              </p:cNvGraphicFramePr>
              <p:nvPr/>
            </p:nvGraphicFramePr>
            <p:xfrm>
              <a:off x="6970197" y="1052736"/>
              <a:ext cx="3300679" cy="5760000"/>
            </p:xfrm>
            <a:graphic>
              <a:graphicData uri="http://schemas.microsoft.com/office/drawing/2017/model3d">
                <am3d:model3d r:embed="rId7">
                  <am3d:spPr>
                    <a:xfrm>
                      <a:off x="0" y="0"/>
                      <a:ext cx="3300679" cy="5760000"/>
                    </a:xfrm>
                    <a:prstGeom prst="rect">
                      <a:avLst/>
                    </a:prstGeom>
                  </am3d:spPr>
                  <am3d:camera>
                    <am3d:pos x="0" y="0" z="65734986"/>
                    <am3d:up dx="0" dy="36000000" dz="0"/>
                    <am3d:lookAt x="0" y="0" z="0"/>
                    <am3d:perspective fov="2360624"/>
                  </am3d:camera>
                  <am3d:trans>
                    <am3d:meterPerModelUnit n="2766" d="1000000"/>
                    <am3d:preTrans dx="-9311302" dy="10485257" dz="18000000"/>
                    <am3d:scale>
                      <am3d:sx n="1000000" d="1000000"/>
                      <am3d:sy n="1000000" d="1000000"/>
                      <am3d:sz n="1000000" d="1000000"/>
                    </am3d:scale>
                    <am3d:rot ax="5400000" ay="-3599999" az="-3"/>
                    <am3d:postTrans dx="0" dy="0"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Modello 3D 8">
                <a:extLst>
                  <a:ext uri="{FF2B5EF4-FFF2-40B4-BE49-F238E27FC236}">
                    <a16:creationId xmlns:a16="http://schemas.microsoft.com/office/drawing/2014/main" id="{CB0D4181-B0C4-43C2-83F5-BDCDD2BE12C0}"/>
                  </a:ext>
                </a:extLst>
              </p:cNvPr>
              <p:cNvPicPr>
                <a:picLocks noGrp="1" noRot="1" noChangeAspect="1" noMove="1" noResize="1" noEditPoints="1" noAdjustHandles="1" noChangeArrowheads="1" noChangeShapeType="1" noCrop="1"/>
              </p:cNvPicPr>
              <p:nvPr/>
            </p:nvPicPr>
            <p:blipFill>
              <a:blip r:embed="rId9"/>
              <a:stretch>
                <a:fillRect/>
              </a:stretch>
            </p:blipFill>
            <p:spPr>
              <a:xfrm>
                <a:off x="6970197" y="1052736"/>
                <a:ext cx="3300679" cy="5760000"/>
              </a:xfrm>
              <a:prstGeom prst="rect">
                <a:avLst/>
              </a:prstGeom>
            </p:spPr>
          </p:pic>
        </mc:Fallback>
      </mc:AlternateContent>
      <p:sp>
        <p:nvSpPr>
          <p:cNvPr id="16" name="Ovale 15">
            <a:extLst>
              <a:ext uri="{FF2B5EF4-FFF2-40B4-BE49-F238E27FC236}">
                <a16:creationId xmlns:a16="http://schemas.microsoft.com/office/drawing/2014/main" id="{5B5E84A5-78AE-461F-A9DC-F3CDE1AF8F02}"/>
              </a:ext>
            </a:extLst>
          </p:cNvPr>
          <p:cNvSpPr/>
          <p:nvPr/>
        </p:nvSpPr>
        <p:spPr>
          <a:xfrm>
            <a:off x="7000210" y="5056952"/>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2</a:t>
            </a:r>
          </a:p>
        </p:txBody>
      </p:sp>
      <p:sp>
        <p:nvSpPr>
          <p:cNvPr id="17" name="Ovale 16">
            <a:extLst>
              <a:ext uri="{FF2B5EF4-FFF2-40B4-BE49-F238E27FC236}">
                <a16:creationId xmlns:a16="http://schemas.microsoft.com/office/drawing/2014/main" id="{56A58020-AC68-4569-9179-76D8FE7CB4AF}"/>
              </a:ext>
            </a:extLst>
          </p:cNvPr>
          <p:cNvSpPr/>
          <p:nvPr/>
        </p:nvSpPr>
        <p:spPr>
          <a:xfrm>
            <a:off x="7004699" y="4179060"/>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3</a:t>
            </a:r>
          </a:p>
        </p:txBody>
      </p:sp>
      <p:sp>
        <p:nvSpPr>
          <p:cNvPr id="18" name="Ovale 17">
            <a:extLst>
              <a:ext uri="{FF2B5EF4-FFF2-40B4-BE49-F238E27FC236}">
                <a16:creationId xmlns:a16="http://schemas.microsoft.com/office/drawing/2014/main" id="{EFBDC231-E339-4F98-B1FC-E70786B87BA3}"/>
              </a:ext>
            </a:extLst>
          </p:cNvPr>
          <p:cNvSpPr/>
          <p:nvPr/>
        </p:nvSpPr>
        <p:spPr>
          <a:xfrm>
            <a:off x="7000209" y="3301168"/>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4</a:t>
            </a:r>
          </a:p>
        </p:txBody>
      </p:sp>
      <p:sp>
        <p:nvSpPr>
          <p:cNvPr id="20" name="Ovale 19">
            <a:extLst>
              <a:ext uri="{FF2B5EF4-FFF2-40B4-BE49-F238E27FC236}">
                <a16:creationId xmlns:a16="http://schemas.microsoft.com/office/drawing/2014/main" id="{B3008D5C-2826-4F75-A0CF-377929650906}"/>
              </a:ext>
            </a:extLst>
          </p:cNvPr>
          <p:cNvSpPr/>
          <p:nvPr/>
        </p:nvSpPr>
        <p:spPr>
          <a:xfrm>
            <a:off x="7000210" y="5934844"/>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1</a:t>
            </a:r>
          </a:p>
        </p:txBody>
      </p:sp>
      <p:sp>
        <p:nvSpPr>
          <p:cNvPr id="21" name="Ovale 20">
            <a:extLst>
              <a:ext uri="{FF2B5EF4-FFF2-40B4-BE49-F238E27FC236}">
                <a16:creationId xmlns:a16="http://schemas.microsoft.com/office/drawing/2014/main" id="{A42D3D4B-B469-4443-A5B1-FAA35A937AEF}"/>
              </a:ext>
            </a:extLst>
          </p:cNvPr>
          <p:cNvSpPr/>
          <p:nvPr/>
        </p:nvSpPr>
        <p:spPr>
          <a:xfrm>
            <a:off x="7000208" y="2426912"/>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5</a:t>
            </a:r>
          </a:p>
        </p:txBody>
      </p:sp>
      <p:sp>
        <p:nvSpPr>
          <p:cNvPr id="22" name="Ovale 21">
            <a:extLst>
              <a:ext uri="{FF2B5EF4-FFF2-40B4-BE49-F238E27FC236}">
                <a16:creationId xmlns:a16="http://schemas.microsoft.com/office/drawing/2014/main" id="{D9BF1DFE-3453-47FB-ADFA-A3E5D32FF1B5}"/>
              </a:ext>
            </a:extLst>
          </p:cNvPr>
          <p:cNvSpPr/>
          <p:nvPr/>
        </p:nvSpPr>
        <p:spPr>
          <a:xfrm>
            <a:off x="7003633" y="1552656"/>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6</a:t>
            </a:r>
          </a:p>
        </p:txBody>
      </p:sp>
      <p:cxnSp>
        <p:nvCxnSpPr>
          <p:cNvPr id="37" name="Connettore a gomito 36">
            <a:extLst>
              <a:ext uri="{FF2B5EF4-FFF2-40B4-BE49-F238E27FC236}">
                <a16:creationId xmlns:a16="http://schemas.microsoft.com/office/drawing/2014/main" id="{8511895A-76E7-4ECF-8D17-1D0B445BC32D}"/>
              </a:ext>
            </a:extLst>
          </p:cNvPr>
          <p:cNvCxnSpPr>
            <a:endCxn id="16" idx="6"/>
          </p:cNvCxnSpPr>
          <p:nvPr/>
        </p:nvCxnSpPr>
        <p:spPr>
          <a:xfrm rot="10800000" flipV="1">
            <a:off x="7564586" y="5049680"/>
            <a:ext cx="1338139" cy="259300"/>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a gomito 40">
            <a:extLst>
              <a:ext uri="{FF2B5EF4-FFF2-40B4-BE49-F238E27FC236}">
                <a16:creationId xmlns:a16="http://schemas.microsoft.com/office/drawing/2014/main" id="{79331E24-941C-4A00-80C9-A319CD9BF2ED}"/>
              </a:ext>
            </a:extLst>
          </p:cNvPr>
          <p:cNvCxnSpPr>
            <a:endCxn id="18" idx="6"/>
          </p:cNvCxnSpPr>
          <p:nvPr/>
        </p:nvCxnSpPr>
        <p:spPr>
          <a:xfrm rot="10800000" flipV="1">
            <a:off x="7564584" y="3545796"/>
            <a:ext cx="906092" cy="7400"/>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a gomito 42">
            <a:extLst>
              <a:ext uri="{FF2B5EF4-FFF2-40B4-BE49-F238E27FC236}">
                <a16:creationId xmlns:a16="http://schemas.microsoft.com/office/drawing/2014/main" id="{3A11C82E-25EA-430E-8487-C13C15222A8B}"/>
              </a:ext>
            </a:extLst>
          </p:cNvPr>
          <p:cNvCxnSpPr>
            <a:endCxn id="21" idx="6"/>
          </p:cNvCxnSpPr>
          <p:nvPr/>
        </p:nvCxnSpPr>
        <p:spPr>
          <a:xfrm rot="16200000" flipV="1">
            <a:off x="7528413" y="2715110"/>
            <a:ext cx="489384" cy="417044"/>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ttore a gomito 44">
            <a:extLst>
              <a:ext uri="{FF2B5EF4-FFF2-40B4-BE49-F238E27FC236}">
                <a16:creationId xmlns:a16="http://schemas.microsoft.com/office/drawing/2014/main" id="{BDE55D8A-3DB1-46EB-8FC2-584CD1CEC994}"/>
              </a:ext>
            </a:extLst>
          </p:cNvPr>
          <p:cNvCxnSpPr>
            <a:endCxn id="22" idx="6"/>
          </p:cNvCxnSpPr>
          <p:nvPr/>
        </p:nvCxnSpPr>
        <p:spPr>
          <a:xfrm rot="10800000">
            <a:off x="7568009" y="1804684"/>
            <a:ext cx="1334717" cy="476172"/>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a:extLst>
              <a:ext uri="{FF2B5EF4-FFF2-40B4-BE49-F238E27FC236}">
                <a16:creationId xmlns:a16="http://schemas.microsoft.com/office/drawing/2014/main" id="{BF4E842C-0BB3-47FB-8967-00592BB1EFB3}"/>
              </a:ext>
            </a:extLst>
          </p:cNvPr>
          <p:cNvCxnSpPr>
            <a:cxnSpLocks/>
            <a:endCxn id="20" idx="6"/>
          </p:cNvCxnSpPr>
          <p:nvPr/>
        </p:nvCxnSpPr>
        <p:spPr>
          <a:xfrm flipH="1">
            <a:off x="7564585" y="6186872"/>
            <a:ext cx="76207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2CDDE53-7DDE-4C77-9FE8-A2E8BA6D2FBF}"/>
              </a:ext>
            </a:extLst>
          </p:cNvPr>
          <p:cNvCxnSpPr>
            <a:cxnSpLocks/>
            <a:endCxn id="17" idx="6"/>
          </p:cNvCxnSpPr>
          <p:nvPr/>
        </p:nvCxnSpPr>
        <p:spPr>
          <a:xfrm flipH="1" flipV="1">
            <a:off x="7569074" y="4431088"/>
            <a:ext cx="1189634" cy="363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Cosa vedremo nella presentazione</a:t>
            </a:r>
          </a:p>
        </p:txBody>
      </p:sp>
      <p:sp>
        <p:nvSpPr>
          <p:cNvPr id="14" name="Segnaposto contenuto 13"/>
          <p:cNvSpPr>
            <a:spLocks noGrp="1"/>
          </p:cNvSpPr>
          <p:nvPr>
            <p:ph idx="1"/>
          </p:nvPr>
        </p:nvSpPr>
        <p:spPr/>
        <p:txBody>
          <a:bodyPr numCol="1" rtlCol="0">
            <a:normAutofit/>
          </a:bodyPr>
          <a:lstStyle/>
          <a:p>
            <a:pPr rtl="0"/>
            <a:r>
              <a:rPr lang="it-IT" dirty="0"/>
              <a:t>Obiettivo di progetto</a:t>
            </a:r>
          </a:p>
          <a:p>
            <a:pPr rtl="0"/>
            <a:r>
              <a:rPr lang="it-IT" dirty="0"/>
              <a:t>Fisica agente</a:t>
            </a:r>
          </a:p>
          <a:p>
            <a:r>
              <a:rPr lang="it-IT" dirty="0"/>
              <a:t>Simulazione Matlab</a:t>
            </a:r>
          </a:p>
          <a:p>
            <a:pPr rtl="0"/>
            <a:r>
              <a:rPr lang="it-IT" dirty="0"/>
              <a:t>Modello di Controllo</a:t>
            </a:r>
          </a:p>
          <a:p>
            <a:r>
              <a:rPr lang="it-IT" dirty="0"/>
              <a:t>Modello e identificazione di un motore DC</a:t>
            </a:r>
          </a:p>
          <a:p>
            <a:r>
              <a:rPr lang="it-IT" dirty="0"/>
              <a:t>Realizzazione Meccanica-Elettronica-Software</a:t>
            </a:r>
          </a:p>
          <a:p>
            <a:pPr lvl="1"/>
            <a:r>
              <a:rPr lang="it-IT" dirty="0"/>
              <a:t>Encoder, Accelerometro, Giroscopio</a:t>
            </a:r>
          </a:p>
          <a:p>
            <a:r>
              <a:rPr lang="it-IT" dirty="0"/>
              <a:t>Dimostrazione sperimentale</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6144BE-8350-44ED-A558-693058CDDEC5}"/>
              </a:ext>
            </a:extLst>
          </p:cNvPr>
          <p:cNvSpPr>
            <a:spLocks noGrp="1"/>
          </p:cNvSpPr>
          <p:nvPr>
            <p:ph type="title"/>
          </p:nvPr>
        </p:nvSpPr>
        <p:spPr>
          <a:xfrm>
            <a:off x="1712211" y="44624"/>
            <a:ext cx="9782801" cy="652933"/>
          </a:xfrm>
        </p:spPr>
        <p:txBody>
          <a:bodyPr/>
          <a:lstStyle/>
          <a:p>
            <a:r>
              <a:rPr lang="it-IT" dirty="0"/>
              <a:t>Asta (3)</a:t>
            </a:r>
          </a:p>
        </p:txBody>
      </p:sp>
      <p:sp>
        <p:nvSpPr>
          <p:cNvPr id="3" name="Segnaposto contenuto 2">
            <a:extLst>
              <a:ext uri="{FF2B5EF4-FFF2-40B4-BE49-F238E27FC236}">
                <a16:creationId xmlns:a16="http://schemas.microsoft.com/office/drawing/2014/main" id="{4CE1B882-3697-4E60-A083-F693242A8AF4}"/>
              </a:ext>
            </a:extLst>
          </p:cNvPr>
          <p:cNvSpPr>
            <a:spLocks noGrp="1"/>
          </p:cNvSpPr>
          <p:nvPr>
            <p:ph sz="half" idx="1"/>
          </p:nvPr>
        </p:nvSpPr>
        <p:spPr>
          <a:xfrm>
            <a:off x="1693111" y="697557"/>
            <a:ext cx="9901576" cy="1507313"/>
          </a:xfrm>
        </p:spPr>
        <p:txBody>
          <a:bodyPr>
            <a:noAutofit/>
          </a:bodyPr>
          <a:lstStyle/>
          <a:p>
            <a:pPr marL="0" indent="0">
              <a:buNone/>
            </a:pPr>
            <a:r>
              <a:rPr lang="it-IT" sz="2000" dirty="0"/>
              <a:t>L’asta è stato il primo elemento dimensionato, in quanto tutto il sistema è stato progettato attorno a questo componente. Serviva un pezzo resistente agli urti e che potesse sostenere il peso del motore e della ruota senza flettersi, con un peso contenuto. Per questo, la scelta è ricaduta su una barra di alluminio.</a:t>
            </a:r>
          </a:p>
          <a:p>
            <a:pPr marL="0" indent="0">
              <a:buNone/>
            </a:pPr>
            <a:r>
              <a:rPr lang="it-IT" sz="2000" dirty="0"/>
              <a:t>In figura sono indicate le dimensioni e la geometria. </a:t>
            </a:r>
          </a:p>
        </p:txBody>
      </p:sp>
      <p:sp>
        <p:nvSpPr>
          <p:cNvPr id="7" name="Segnaposto contenuto 2">
            <a:extLst>
              <a:ext uri="{FF2B5EF4-FFF2-40B4-BE49-F238E27FC236}">
                <a16:creationId xmlns:a16="http://schemas.microsoft.com/office/drawing/2014/main" id="{16FC9792-9001-4C1A-B278-CE87BE87A425}"/>
              </a:ext>
            </a:extLst>
          </p:cNvPr>
          <p:cNvSpPr txBox="1">
            <a:spLocks/>
          </p:cNvSpPr>
          <p:nvPr/>
        </p:nvSpPr>
        <p:spPr>
          <a:xfrm>
            <a:off x="1680490" y="2348880"/>
            <a:ext cx="3014049" cy="480553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it-IT" sz="2000" dirty="0"/>
              <a:t>La lunghezza dell’asta è stata calcolata in modo tale che, una volta montato il sistema, il perno del pendolo e l’asse del motore fossero distanti 20 cm.</a:t>
            </a:r>
          </a:p>
          <a:p>
            <a:pPr marL="0" indent="0">
              <a:buFont typeface="Euphemia" pitchFamily="34" charset="0"/>
              <a:buNone/>
            </a:pPr>
            <a:r>
              <a:rPr lang="it-IT" sz="2000" dirty="0"/>
              <a:t>Inoltre, sono stati previsti dei fori per fissare con delle viti M5 l’asta ai due connettori, qualora ciò fosse stato necessario.</a:t>
            </a:r>
          </a:p>
          <a:p>
            <a:pPr marL="0" indent="0">
              <a:buFont typeface="Euphemia" pitchFamily="34" charset="0"/>
              <a:buNone/>
            </a:pPr>
            <a:endParaRPr lang="it-IT" sz="2000" dirty="0"/>
          </a:p>
          <a:p>
            <a:pPr marL="0" indent="0">
              <a:buFont typeface="Euphemia" pitchFamily="34" charset="0"/>
              <a:buNone/>
            </a:pPr>
            <a:endParaRPr lang="it-IT" sz="2000" dirty="0"/>
          </a:p>
        </p:txBody>
      </p:sp>
      <p:pic>
        <p:nvPicPr>
          <p:cNvPr id="9" name="Immagine 8">
            <a:extLst>
              <a:ext uri="{FF2B5EF4-FFF2-40B4-BE49-F238E27FC236}">
                <a16:creationId xmlns:a16="http://schemas.microsoft.com/office/drawing/2014/main" id="{943A2A12-60A6-493B-B231-ADBBDE03B80C}"/>
              </a:ext>
            </a:extLst>
          </p:cNvPr>
          <p:cNvPicPr>
            <a:picLocks noChangeAspect="1"/>
          </p:cNvPicPr>
          <p:nvPr/>
        </p:nvPicPr>
        <p:blipFill>
          <a:blip r:embed="rId2"/>
          <a:stretch>
            <a:fillRect/>
          </a:stretch>
        </p:blipFill>
        <p:spPr>
          <a:xfrm>
            <a:off x="4870276" y="2385200"/>
            <a:ext cx="6824771" cy="2844000"/>
          </a:xfrm>
          <a:prstGeom prst="rect">
            <a:avLst/>
          </a:prstGeom>
        </p:spPr>
      </p:pic>
      <mc:AlternateContent xmlns:mc="http://schemas.openxmlformats.org/markup-compatibility/2006" xmlns:am3d="http://schemas.microsoft.com/office/drawing/2017/model3d">
        <mc:Choice Requires="am3d">
          <p:graphicFrame>
            <p:nvGraphicFramePr>
              <p:cNvPr id="10" name="Modello 3D 9">
                <a:extLst>
                  <a:ext uri="{FF2B5EF4-FFF2-40B4-BE49-F238E27FC236}">
                    <a16:creationId xmlns:a16="http://schemas.microsoft.com/office/drawing/2014/main" id="{5AE28C9D-BF16-4E3B-B692-2E9B3F055ACB}"/>
                  </a:ext>
                </a:extLst>
              </p:cNvPr>
              <p:cNvGraphicFramePr>
                <a:graphicFrameLocks noChangeAspect="1"/>
              </p:cNvGraphicFramePr>
              <p:nvPr/>
            </p:nvGraphicFramePr>
            <p:xfrm>
              <a:off x="6952720" y="4797152"/>
              <a:ext cx="4110244" cy="1907973"/>
            </p:xfrm>
            <a:graphic>
              <a:graphicData uri="http://schemas.microsoft.com/office/drawing/2017/model3d">
                <am3d:model3d r:embed="rId3">
                  <am3d:spPr>
                    <a:xfrm>
                      <a:off x="0" y="0"/>
                      <a:ext cx="4110244" cy="1907973"/>
                    </a:xfrm>
                    <a:prstGeom prst="rect">
                      <a:avLst/>
                    </a:prstGeom>
                  </am3d:spPr>
                  <am3d:camera>
                    <am3d:pos x="0" y="0" z="47833245"/>
                    <am3d:up dx="0" dy="36000000" dz="0"/>
                    <am3d:lookAt x="0" y="0" z="0"/>
                    <am3d:perspective fov="2700000"/>
                  </am3d:camera>
                  <am3d:trans>
                    <am3d:meterPerModelUnit n="6535" d="1000000"/>
                    <am3d:preTrans dx="0" dy="18000000" dz="0"/>
                    <am3d:scale>
                      <am3d:sx n="1000000" d="1000000"/>
                      <am3d:sy n="1000000" d="1000000"/>
                      <am3d:sz n="1000000" d="1000000"/>
                    </am3d:scale>
                    <am3d:rot ax="-8346402" ay="2915423" az="8346400"/>
                    <am3d:postTrans dx="0" dy="0" dz="0"/>
                  </am3d:trans>
                  <am3d:raster rName="Office3DRenderer" rVer="16.0.8326">
                    <am3d:blip r:embed="rId4"/>
                  </am3d:raster>
                  <am3d:objViewport viewportSz="41271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Modello 3D 9">
                <a:extLst>
                  <a:ext uri="{FF2B5EF4-FFF2-40B4-BE49-F238E27FC236}">
                    <a16:creationId xmlns:a16="http://schemas.microsoft.com/office/drawing/2014/main" id="{5AE28C9D-BF16-4E3B-B692-2E9B3F055ACB}"/>
                  </a:ext>
                </a:extLst>
              </p:cNvPr>
              <p:cNvPicPr>
                <a:picLocks noGrp="1" noRot="1" noChangeAspect="1" noMove="1" noResize="1" noEditPoints="1" noAdjustHandles="1" noChangeArrowheads="1" noChangeShapeType="1" noCrop="1"/>
              </p:cNvPicPr>
              <p:nvPr/>
            </p:nvPicPr>
            <p:blipFill>
              <a:blip r:embed="rId5"/>
              <a:stretch>
                <a:fillRect/>
              </a:stretch>
            </p:blipFill>
            <p:spPr>
              <a:xfrm>
                <a:off x="6952720" y="4797152"/>
                <a:ext cx="4110244" cy="1907973"/>
              </a:xfrm>
              <a:prstGeom prst="rect">
                <a:avLst/>
              </a:prstGeom>
            </p:spPr>
          </p:pic>
        </mc:Fallback>
      </mc:AlternateContent>
    </p:spTree>
    <p:extLst>
      <p:ext uri="{BB962C8B-B14F-4D97-AF65-F5344CB8AC3E}">
        <p14:creationId xmlns:p14="http://schemas.microsoft.com/office/powerpoint/2010/main" val="407403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943615-95B2-4AF7-8BAC-D01A8D429D0C}"/>
              </a:ext>
            </a:extLst>
          </p:cNvPr>
          <p:cNvSpPr>
            <a:spLocks noGrp="1"/>
          </p:cNvSpPr>
          <p:nvPr>
            <p:ph type="title"/>
          </p:nvPr>
        </p:nvSpPr>
        <p:spPr>
          <a:xfrm>
            <a:off x="1593436" y="116632"/>
            <a:ext cx="9782801" cy="619472"/>
          </a:xfrm>
        </p:spPr>
        <p:txBody>
          <a:bodyPr>
            <a:normAutofit/>
          </a:bodyPr>
          <a:lstStyle/>
          <a:p>
            <a:r>
              <a:rPr lang="it-IT" dirty="0"/>
              <a:t>Connettore inferiore (assieme) (2)</a:t>
            </a:r>
          </a:p>
        </p:txBody>
      </p:sp>
      <p:sp>
        <p:nvSpPr>
          <p:cNvPr id="3" name="Segnaposto contenuto 2">
            <a:extLst>
              <a:ext uri="{FF2B5EF4-FFF2-40B4-BE49-F238E27FC236}">
                <a16:creationId xmlns:a16="http://schemas.microsoft.com/office/drawing/2014/main" id="{5EDD3C87-9C67-4072-9522-2CE1C800E46E}"/>
              </a:ext>
            </a:extLst>
          </p:cNvPr>
          <p:cNvSpPr>
            <a:spLocks noGrp="1"/>
          </p:cNvSpPr>
          <p:nvPr>
            <p:ph sz="half" idx="1"/>
          </p:nvPr>
        </p:nvSpPr>
        <p:spPr>
          <a:xfrm>
            <a:off x="1593435" y="736104"/>
            <a:ext cx="6256777" cy="6005264"/>
          </a:xfrm>
        </p:spPr>
        <p:txBody>
          <a:bodyPr>
            <a:normAutofit fontScale="92500" lnSpcReduction="10000"/>
          </a:bodyPr>
          <a:lstStyle/>
          <a:p>
            <a:pPr marL="0" indent="0">
              <a:buNone/>
            </a:pPr>
            <a:r>
              <a:rPr lang="it-IT" sz="2000" dirty="0"/>
              <a:t>Il connettore inferiore serve a collegare l’asta alla base. Esso lo fa attraverso un perno, sostenuto da due cuscinetti permettendo il movimento del disco, riducendo gli attriti. Inoltre al perno è collegata la MPU 6050.</a:t>
            </a:r>
          </a:p>
          <a:p>
            <a:pPr marL="0" indent="0">
              <a:buNone/>
            </a:pPr>
            <a:r>
              <a:rPr lang="it-IT" sz="2000" dirty="0"/>
              <a:t>Esso, inizialmente, era stato progettato in un unico pezzo che permetteva l’inserimento del perno, bloccato da una vite di pressione.</a:t>
            </a:r>
          </a:p>
          <a:p>
            <a:pPr marL="0" indent="0">
              <a:buNone/>
            </a:pPr>
            <a:r>
              <a:rPr lang="it-IT" sz="2000" dirty="0"/>
              <a:t>Successivamente è stato trovato un componente del motore di un trapano che, come potete vedere in figura, possiede un perno già vincolato a dei cuscinetti. Di conseguenza il connettore è stato riprogettato in due parti: </a:t>
            </a:r>
          </a:p>
          <a:p>
            <a:pPr marL="0" indent="0">
              <a:buNone/>
            </a:pPr>
            <a:r>
              <a:rPr lang="it-IT" sz="2000" dirty="0"/>
              <a:t>La parte superiore attraverso una sporgenza permette l’inserimento dell’asta che viene bloccata per interferenza, ma per sicurezza sono stati preposti dei fori M5;</a:t>
            </a:r>
          </a:p>
          <a:p>
            <a:pPr marL="0" indent="0">
              <a:buNone/>
            </a:pPr>
            <a:r>
              <a:rPr lang="it-IT" sz="2000" dirty="0"/>
              <a:t>La parte inferiore serve a bloccare il perno e si fissa alla parte superiore attraverso 4 viti M4.</a:t>
            </a:r>
          </a:p>
          <a:p>
            <a:pPr marL="0" indent="0">
              <a:buNone/>
            </a:pPr>
            <a:r>
              <a:rPr lang="it-IT" sz="2000" dirty="0"/>
              <a:t>Inoltre si è modellato un pezzo che permette l’accoppiamento tra la MPU e il perno.</a:t>
            </a:r>
          </a:p>
        </p:txBody>
      </p:sp>
      <p:pic>
        <p:nvPicPr>
          <p:cNvPr id="5" name="Immagine 4" descr="Immagine che contiene sedendo, tavolo, bianco, cucina&#10;&#10;Descrizione generata automaticamente">
            <a:extLst>
              <a:ext uri="{FF2B5EF4-FFF2-40B4-BE49-F238E27FC236}">
                <a16:creationId xmlns:a16="http://schemas.microsoft.com/office/drawing/2014/main" id="{DF8DCB91-8495-437C-B4EE-F085D4494A80}"/>
              </a:ext>
            </a:extLst>
          </p:cNvPr>
          <p:cNvPicPr>
            <a:picLocks noChangeAspect="1"/>
          </p:cNvPicPr>
          <p:nvPr/>
        </p:nvPicPr>
        <p:blipFill rotWithShape="1">
          <a:blip r:embed="rId2"/>
          <a:srcRect t="36112" b="27777"/>
          <a:stretch/>
        </p:blipFill>
        <p:spPr>
          <a:xfrm>
            <a:off x="7850213" y="980728"/>
            <a:ext cx="3501008" cy="936104"/>
          </a:xfrm>
          <a:prstGeom prst="rect">
            <a:avLst/>
          </a:prstGeom>
        </p:spPr>
      </p:pic>
      <mc:AlternateContent xmlns:mc="http://schemas.openxmlformats.org/markup-compatibility/2006" xmlns:am3d="http://schemas.microsoft.com/office/drawing/2017/model3d">
        <mc:Choice Requires="am3d">
          <p:graphicFrame>
            <p:nvGraphicFramePr>
              <p:cNvPr id="4" name="Modello 3D 3">
                <a:extLst>
                  <a:ext uri="{FF2B5EF4-FFF2-40B4-BE49-F238E27FC236}">
                    <a16:creationId xmlns:a16="http://schemas.microsoft.com/office/drawing/2014/main" id="{66873F2C-919D-4105-8DAD-17EFE5CD6492}"/>
                  </a:ext>
                </a:extLst>
              </p:cNvPr>
              <p:cNvGraphicFramePr>
                <a:graphicFrameLocks noChangeAspect="1"/>
              </p:cNvGraphicFramePr>
              <p:nvPr/>
            </p:nvGraphicFramePr>
            <p:xfrm>
              <a:off x="7859336" y="2689328"/>
              <a:ext cx="3779692" cy="3094207"/>
            </p:xfrm>
            <a:graphic>
              <a:graphicData uri="http://schemas.microsoft.com/office/drawing/2017/model3d">
                <am3d:model3d r:embed="rId3">
                  <am3d:spPr>
                    <a:xfrm>
                      <a:off x="0" y="0"/>
                      <a:ext cx="3779692" cy="3094207"/>
                    </a:xfrm>
                    <a:prstGeom prst="rect">
                      <a:avLst/>
                    </a:prstGeom>
                  </am3d:spPr>
                  <am3d:camera>
                    <am3d:pos x="0" y="0" z="67154136"/>
                    <am3d:up dx="0" dy="36000000" dz="0"/>
                    <am3d:lookAt x="0" y="0" z="0"/>
                    <am3d:perspective fov="2700000"/>
                  </am3d:camera>
                  <am3d:trans>
                    <am3d:meterPerModelUnit n="9420" d="1000000"/>
                    <am3d:preTrans dx="-10810139" dy="-10174281" dz="15261422"/>
                    <am3d:scale>
                      <am3d:sx n="1000000" d="1000000"/>
                      <am3d:sy n="1000000" d="1000000"/>
                      <am3d:sz n="1000000" d="1000000"/>
                    </am3d:scale>
                    <am3d:rot ax="-5400004" ay="-1800005" az="3"/>
                    <am3d:postTrans dx="0" dy="0" dz="0"/>
                  </am3d:trans>
                  <am3d:raster rName="Office3DRenderer" rVer="16.0.8326">
                    <am3d:blip r:embed="rId4"/>
                  </am3d:raster>
                  <am3d:objViewport viewportSz="54172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a:extLst>
                  <a:ext uri="{FF2B5EF4-FFF2-40B4-BE49-F238E27FC236}">
                    <a16:creationId xmlns:a16="http://schemas.microsoft.com/office/drawing/2014/main" id="{66873F2C-919D-4105-8DAD-17EFE5CD6492}"/>
                  </a:ext>
                </a:extLst>
              </p:cNvPr>
              <p:cNvPicPr>
                <a:picLocks noGrp="1" noRot="1" noChangeAspect="1" noMove="1" noResize="1" noEditPoints="1" noAdjustHandles="1" noChangeArrowheads="1" noChangeShapeType="1" noCrop="1"/>
              </p:cNvPicPr>
              <p:nvPr/>
            </p:nvPicPr>
            <p:blipFill>
              <a:blip r:embed="rId5"/>
              <a:stretch>
                <a:fillRect/>
              </a:stretch>
            </p:blipFill>
            <p:spPr>
              <a:xfrm>
                <a:off x="7859336" y="2689328"/>
                <a:ext cx="3779692" cy="3094207"/>
              </a:xfrm>
              <a:prstGeom prst="rect">
                <a:avLst/>
              </a:prstGeom>
            </p:spPr>
          </p:pic>
        </mc:Fallback>
      </mc:AlternateContent>
    </p:spTree>
    <p:extLst>
      <p:ext uri="{BB962C8B-B14F-4D97-AF65-F5344CB8AC3E}">
        <p14:creationId xmlns:p14="http://schemas.microsoft.com/office/powerpoint/2010/main" val="53040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descr="Immagine che contiene testo, mappa&#10;&#10;Descrizione generata automaticamente">
            <a:extLst>
              <a:ext uri="{FF2B5EF4-FFF2-40B4-BE49-F238E27FC236}">
                <a16:creationId xmlns:a16="http://schemas.microsoft.com/office/drawing/2014/main" id="{956C2E68-F412-4F9C-987B-E652D08C672A}"/>
              </a:ext>
            </a:extLst>
          </p:cNvPr>
          <p:cNvPicPr>
            <a:picLocks noGrp="1" noChangeAspect="1"/>
          </p:cNvPicPr>
          <p:nvPr>
            <p:ph sz="half" idx="1"/>
          </p:nvPr>
        </p:nvPicPr>
        <p:blipFill>
          <a:blip r:embed="rId2"/>
          <a:stretch>
            <a:fillRect/>
          </a:stretch>
        </p:blipFill>
        <p:spPr>
          <a:xfrm>
            <a:off x="8686700" y="404664"/>
            <a:ext cx="2507540" cy="4572000"/>
          </a:xfrm>
        </p:spPr>
      </p:pic>
      <p:pic>
        <p:nvPicPr>
          <p:cNvPr id="8" name="Segnaposto contenuto 7" descr="Immagine che contiene testo&#10;&#10;Descrizione generata automaticamente">
            <a:extLst>
              <a:ext uri="{FF2B5EF4-FFF2-40B4-BE49-F238E27FC236}">
                <a16:creationId xmlns:a16="http://schemas.microsoft.com/office/drawing/2014/main" id="{A9A1C8A6-B161-4978-B45F-17FF66642A38}"/>
              </a:ext>
            </a:extLst>
          </p:cNvPr>
          <p:cNvPicPr>
            <a:picLocks noGrp="1" noChangeAspect="1"/>
          </p:cNvPicPr>
          <p:nvPr>
            <p:ph sz="half" idx="2"/>
          </p:nvPr>
        </p:nvPicPr>
        <p:blipFill>
          <a:blip r:embed="rId3"/>
          <a:stretch>
            <a:fillRect/>
          </a:stretch>
        </p:blipFill>
        <p:spPr>
          <a:xfrm>
            <a:off x="1426632" y="404664"/>
            <a:ext cx="3731676" cy="3751547"/>
          </a:xfrm>
        </p:spPr>
      </p:pic>
      <p:pic>
        <p:nvPicPr>
          <p:cNvPr id="10" name="Immagine 9" descr="Immagine che contiene testo, mappa&#10;&#10;Descrizione generata automaticamente">
            <a:extLst>
              <a:ext uri="{FF2B5EF4-FFF2-40B4-BE49-F238E27FC236}">
                <a16:creationId xmlns:a16="http://schemas.microsoft.com/office/drawing/2014/main" id="{BE07B5D6-43E1-4EC1-AC2D-0CCB67930F8C}"/>
              </a:ext>
            </a:extLst>
          </p:cNvPr>
          <p:cNvPicPr>
            <a:picLocks noChangeAspect="1"/>
          </p:cNvPicPr>
          <p:nvPr/>
        </p:nvPicPr>
        <p:blipFill>
          <a:blip r:embed="rId4"/>
          <a:stretch>
            <a:fillRect/>
          </a:stretch>
        </p:blipFill>
        <p:spPr>
          <a:xfrm>
            <a:off x="5374332" y="404664"/>
            <a:ext cx="2821051" cy="4512745"/>
          </a:xfrm>
          <a:prstGeom prst="rect">
            <a:avLst/>
          </a:prstGeom>
        </p:spPr>
      </p:pic>
      <p:sp>
        <p:nvSpPr>
          <p:cNvPr id="15" name="Segnaposto contenuto 12">
            <a:extLst>
              <a:ext uri="{FF2B5EF4-FFF2-40B4-BE49-F238E27FC236}">
                <a16:creationId xmlns:a16="http://schemas.microsoft.com/office/drawing/2014/main" id="{FEED98A0-3CF3-44AA-80CE-1FA29F36D574}"/>
              </a:ext>
            </a:extLst>
          </p:cNvPr>
          <p:cNvSpPr txBox="1">
            <a:spLocks/>
          </p:cNvSpPr>
          <p:nvPr/>
        </p:nvSpPr>
        <p:spPr>
          <a:xfrm>
            <a:off x="1341884" y="-27384"/>
            <a:ext cx="2507540"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Parte inferiore</a:t>
            </a:r>
          </a:p>
        </p:txBody>
      </p:sp>
      <p:sp>
        <p:nvSpPr>
          <p:cNvPr id="17" name="Segnaposto contenuto 12">
            <a:extLst>
              <a:ext uri="{FF2B5EF4-FFF2-40B4-BE49-F238E27FC236}">
                <a16:creationId xmlns:a16="http://schemas.microsoft.com/office/drawing/2014/main" id="{DF9660A7-355A-4652-8F1A-328DABCFECA8}"/>
              </a:ext>
            </a:extLst>
          </p:cNvPr>
          <p:cNvSpPr txBox="1">
            <a:spLocks/>
          </p:cNvSpPr>
          <p:nvPr/>
        </p:nvSpPr>
        <p:spPr>
          <a:xfrm>
            <a:off x="5292983" y="-27384"/>
            <a:ext cx="3382838"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Parte Superiore</a:t>
            </a:r>
          </a:p>
        </p:txBody>
      </p:sp>
      <p:sp>
        <p:nvSpPr>
          <p:cNvPr id="18" name="Segnaposto contenuto 12">
            <a:extLst>
              <a:ext uri="{FF2B5EF4-FFF2-40B4-BE49-F238E27FC236}">
                <a16:creationId xmlns:a16="http://schemas.microsoft.com/office/drawing/2014/main" id="{75F999D4-B8B8-4149-B69B-5A9377105DE9}"/>
              </a:ext>
            </a:extLst>
          </p:cNvPr>
          <p:cNvSpPr txBox="1">
            <a:spLocks/>
          </p:cNvSpPr>
          <p:nvPr/>
        </p:nvSpPr>
        <p:spPr>
          <a:xfrm>
            <a:off x="8542684" y="-27384"/>
            <a:ext cx="2988808" cy="50405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Connettore MPU</a:t>
            </a:r>
          </a:p>
        </p:txBody>
      </p:sp>
      <mc:AlternateContent xmlns:mc="http://schemas.openxmlformats.org/markup-compatibility/2006" xmlns:am3d="http://schemas.microsoft.com/office/drawing/2017/model3d">
        <mc:Choice Requires="am3d">
          <p:graphicFrame>
            <p:nvGraphicFramePr>
              <p:cNvPr id="19" name="Modello 3D 18">
                <a:extLst>
                  <a:ext uri="{FF2B5EF4-FFF2-40B4-BE49-F238E27FC236}">
                    <a16:creationId xmlns:a16="http://schemas.microsoft.com/office/drawing/2014/main" id="{97F944CE-A537-4F30-9019-560C626A8C01}"/>
                  </a:ext>
                </a:extLst>
              </p:cNvPr>
              <p:cNvGraphicFramePr>
                <a:graphicFrameLocks noChangeAspect="1"/>
              </p:cNvGraphicFramePr>
              <p:nvPr/>
            </p:nvGraphicFramePr>
            <p:xfrm>
              <a:off x="9305179" y="5209261"/>
              <a:ext cx="1270581" cy="1386008"/>
            </p:xfrm>
            <a:graphic>
              <a:graphicData uri="http://schemas.microsoft.com/office/drawing/2017/model3d">
                <am3d:model3d r:embed="rId5">
                  <am3d:spPr>
                    <a:xfrm>
                      <a:off x="0" y="0"/>
                      <a:ext cx="1270581" cy="1386008"/>
                    </a:xfrm>
                    <a:prstGeom prst="rect">
                      <a:avLst/>
                    </a:prstGeom>
                  </am3d:spPr>
                  <am3d:camera>
                    <am3d:pos x="0" y="0" z="66405169"/>
                    <am3d:up dx="0" dy="36000000" dz="0"/>
                    <am3d:lookAt x="0" y="0" z="0"/>
                    <am3d:perspective fov="2700000"/>
                  </am3d:camera>
                  <am3d:trans>
                    <am3d:meterPerModelUnit n="37037" d="1000000"/>
                    <am3d:preTrans dx="0" dy="0" dz="8000000"/>
                    <am3d:scale>
                      <am3d:sx n="1000000" d="1000000"/>
                      <am3d:sy n="1000000" d="1000000"/>
                      <am3d:sz n="1000000" d="1000000"/>
                    </am3d:scale>
                    <am3d:rot ax="-7421405" ay="1539532" az="9833874"/>
                    <am3d:postTrans dx="0" dy="0" dz="0"/>
                  </am3d:trans>
                  <am3d:raster rName="Office3DRenderer" rVer="16.0.8326">
                    <am3d:blip r:embed="rId6"/>
                  </am3d:raster>
                  <am3d:objViewport viewportSz="1517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Modello 3D 18">
                <a:extLst>
                  <a:ext uri="{FF2B5EF4-FFF2-40B4-BE49-F238E27FC236}">
                    <a16:creationId xmlns:a16="http://schemas.microsoft.com/office/drawing/2014/main" id="{97F944CE-A537-4F30-9019-560C626A8C01}"/>
                  </a:ext>
                </a:extLst>
              </p:cNvPr>
              <p:cNvPicPr>
                <a:picLocks noGrp="1" noRot="1" noChangeAspect="1" noMove="1" noResize="1" noEditPoints="1" noAdjustHandles="1" noChangeArrowheads="1" noChangeShapeType="1" noCrop="1"/>
              </p:cNvPicPr>
              <p:nvPr/>
            </p:nvPicPr>
            <p:blipFill>
              <a:blip r:embed="rId7"/>
              <a:stretch>
                <a:fillRect/>
              </a:stretch>
            </p:blipFill>
            <p:spPr>
              <a:xfrm>
                <a:off x="9305179" y="5209261"/>
                <a:ext cx="1270581" cy="138600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0" name="Modello 3D 19">
                <a:extLst>
                  <a:ext uri="{FF2B5EF4-FFF2-40B4-BE49-F238E27FC236}">
                    <a16:creationId xmlns:a16="http://schemas.microsoft.com/office/drawing/2014/main" id="{09885490-E806-4442-8FF2-A9F37F4E0EAA}"/>
                  </a:ext>
                </a:extLst>
              </p:cNvPr>
              <p:cNvGraphicFramePr>
                <a:graphicFrameLocks noChangeAspect="1"/>
              </p:cNvGraphicFramePr>
              <p:nvPr/>
            </p:nvGraphicFramePr>
            <p:xfrm>
              <a:off x="1820288" y="4917409"/>
              <a:ext cx="2029136" cy="1829408"/>
            </p:xfrm>
            <a:graphic>
              <a:graphicData uri="http://schemas.microsoft.com/office/drawing/2017/model3d">
                <am3d:model3d r:embed="rId8">
                  <am3d:spPr>
                    <a:xfrm>
                      <a:off x="0" y="0"/>
                      <a:ext cx="2029136" cy="1829408"/>
                    </a:xfrm>
                    <a:prstGeom prst="rect">
                      <a:avLst/>
                    </a:prstGeom>
                  </am3d:spPr>
                  <am3d:camera>
                    <am3d:pos x="0" y="0" z="56399950"/>
                    <am3d:up dx="0" dy="36000000" dz="0"/>
                    <am3d:lookAt x="0" y="0" z="0"/>
                    <am3d:perspective fov="2700000"/>
                  </am3d:camera>
                  <am3d:trans>
                    <am3d:meterPerModelUnit n="16666" d="1000000"/>
                    <am3d:preTrans dx="0" dy="4200000" dz="0"/>
                    <am3d:scale>
                      <am3d:sx n="1000000" d="1000000"/>
                      <am3d:sy n="1000000" d="1000000"/>
                      <am3d:sz n="1000000" d="1000000"/>
                    </am3d:scale>
                    <am3d:rot ax="8700000" ay="1800000" az="9600000"/>
                    <am3d:postTrans dx="0" dy="0" dz="0"/>
                  </am3d:trans>
                  <am3d:raster rName="Office3DRenderer" rVer="16.0.8326">
                    <am3d:blip r:embed="rId9"/>
                  </am3d:raster>
                  <am3d:objViewport viewportSz="21680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Modello 3D 19">
                <a:extLst>
                  <a:ext uri="{FF2B5EF4-FFF2-40B4-BE49-F238E27FC236}">
                    <a16:creationId xmlns:a16="http://schemas.microsoft.com/office/drawing/2014/main" id="{09885490-E806-4442-8FF2-A9F37F4E0EAA}"/>
                  </a:ext>
                </a:extLst>
              </p:cNvPr>
              <p:cNvPicPr>
                <a:picLocks noGrp="1" noRot="1" noChangeAspect="1" noMove="1" noResize="1" noEditPoints="1" noAdjustHandles="1" noChangeArrowheads="1" noChangeShapeType="1" noCrop="1"/>
              </p:cNvPicPr>
              <p:nvPr/>
            </p:nvPicPr>
            <p:blipFill>
              <a:blip r:embed="rId10"/>
              <a:stretch>
                <a:fillRect/>
              </a:stretch>
            </p:blipFill>
            <p:spPr>
              <a:xfrm>
                <a:off x="1820288" y="4917409"/>
                <a:ext cx="2029136" cy="182940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1" name="Modello 3D 20">
                <a:extLst>
                  <a:ext uri="{FF2B5EF4-FFF2-40B4-BE49-F238E27FC236}">
                    <a16:creationId xmlns:a16="http://schemas.microsoft.com/office/drawing/2014/main" id="{3A5860E1-CC50-48E6-AAC4-049B98C1EDBA}"/>
                  </a:ext>
                </a:extLst>
              </p:cNvPr>
              <p:cNvGraphicFramePr>
                <a:graphicFrameLocks noChangeAspect="1"/>
              </p:cNvGraphicFramePr>
              <p:nvPr/>
            </p:nvGraphicFramePr>
            <p:xfrm>
              <a:off x="6012886" y="4725144"/>
              <a:ext cx="1531972" cy="2091727"/>
            </p:xfrm>
            <a:graphic>
              <a:graphicData uri="http://schemas.microsoft.com/office/drawing/2017/model3d">
                <am3d:model3d r:embed="rId11">
                  <am3d:spPr>
                    <a:xfrm>
                      <a:off x="0" y="0"/>
                      <a:ext cx="1531972" cy="2091727"/>
                    </a:xfrm>
                    <a:prstGeom prst="rect">
                      <a:avLst/>
                    </a:prstGeom>
                  </am3d:spPr>
                  <am3d:camera>
                    <am3d:pos x="0" y="0" z="68708165"/>
                    <am3d:up dx="0" dy="36000000" dz="0"/>
                    <am3d:lookAt x="0" y="0" z="0"/>
                    <am3d:perspective fov="2700000"/>
                  </am3d:camera>
                  <am3d:trans>
                    <am3d:meterPerModelUnit n="15873" d="1000000"/>
                    <am3d:preTrans dx="0" dy="-4857143" dz="0"/>
                    <am3d:scale>
                      <am3d:sx n="1000000" d="1000000"/>
                      <am3d:sy n="1000000" d="1000000"/>
                      <am3d:sz n="1000000" d="1000000"/>
                    </am3d:scale>
                    <am3d:rot ax="8700000" ay="1800000" az="9600000"/>
                    <am3d:postTrans dx="0" dy="0" dz="0"/>
                  </am3d:trans>
                  <am3d:raster rName="Office3DRenderer" rVer="16.0.8326">
                    <am3d:blip r:embed="rId12"/>
                  </am3d:raster>
                  <am3d:objViewport viewportSz="22631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Modello 3D 20">
                <a:extLst>
                  <a:ext uri="{FF2B5EF4-FFF2-40B4-BE49-F238E27FC236}">
                    <a16:creationId xmlns:a16="http://schemas.microsoft.com/office/drawing/2014/main" id="{3A5860E1-CC50-48E6-AAC4-049B98C1EDBA}"/>
                  </a:ext>
                </a:extLst>
              </p:cNvPr>
              <p:cNvPicPr>
                <a:picLocks noGrp="1" noRot="1" noChangeAspect="1" noMove="1" noResize="1" noEditPoints="1" noAdjustHandles="1" noChangeArrowheads="1" noChangeShapeType="1" noCrop="1"/>
              </p:cNvPicPr>
              <p:nvPr/>
            </p:nvPicPr>
            <p:blipFill>
              <a:blip r:embed="rId13"/>
              <a:stretch>
                <a:fillRect/>
              </a:stretch>
            </p:blipFill>
            <p:spPr>
              <a:xfrm>
                <a:off x="6012886" y="4725144"/>
                <a:ext cx="1531972" cy="2091727"/>
              </a:xfrm>
              <a:prstGeom prst="rect">
                <a:avLst/>
              </a:prstGeom>
            </p:spPr>
          </p:pic>
        </mc:Fallback>
      </mc:AlternateContent>
    </p:spTree>
    <p:extLst>
      <p:ext uri="{BB962C8B-B14F-4D97-AF65-F5344CB8AC3E}">
        <p14:creationId xmlns:p14="http://schemas.microsoft.com/office/powerpoint/2010/main" val="34012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Base (assieme) (1)</a:t>
            </a:r>
          </a:p>
        </p:txBody>
      </p:sp>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5581096" cy="5760639"/>
          </a:xfrm>
        </p:spPr>
        <p:txBody>
          <a:bodyPr>
            <a:normAutofit/>
          </a:bodyPr>
          <a:lstStyle/>
          <a:p>
            <a:pPr marL="0" indent="0">
              <a:buNone/>
            </a:pPr>
            <a:r>
              <a:rPr lang="it-IT" sz="2000" dirty="0"/>
              <a:t>La base è formata da tre componenti:</a:t>
            </a:r>
          </a:p>
          <a:p>
            <a:pPr>
              <a:buFont typeface="Arial" panose="020B0604020202020204" pitchFamily="34" charset="0"/>
              <a:buChar char="•"/>
            </a:pPr>
            <a:r>
              <a:rPr lang="it-IT" sz="2000" dirty="0"/>
              <a:t>Un pezzo dove vengono alloggiati i cuscinetti.</a:t>
            </a:r>
          </a:p>
          <a:p>
            <a:pPr>
              <a:buFont typeface="Arial" panose="020B0604020202020204" pitchFamily="34" charset="0"/>
              <a:buChar char="•"/>
            </a:pPr>
            <a:r>
              <a:rPr lang="it-IT" sz="2000" dirty="0"/>
              <a:t>Due ‘coperchi’ che servono a fissare i cuscinetti in sede</a:t>
            </a:r>
          </a:p>
          <a:p>
            <a:pPr>
              <a:buFont typeface="Arial" panose="020B0604020202020204" pitchFamily="34" charset="0"/>
              <a:buChar char="•"/>
            </a:pPr>
            <a:r>
              <a:rPr lang="it-IT" sz="2000" dirty="0"/>
              <a:t>Due ‘braccia’ che servono a montare delle viti M6 per limitare l’escursione del braccio</a:t>
            </a:r>
          </a:p>
          <a:p>
            <a:pPr marL="0" indent="0">
              <a:buNone/>
            </a:pPr>
            <a:r>
              <a:rPr lang="it-IT" sz="2000" dirty="0"/>
              <a:t>Per via della ridotta area di stampa non è stato possibile avere una base adeguatamente ampia che potesse reggere il disco, quindi a sua volta sono stati previsti dei fori per montare la base su un pannello di legno.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8" name="Modello 3D 7">
                <a:extLst>
                  <a:ext uri="{FF2B5EF4-FFF2-40B4-BE49-F238E27FC236}">
                    <a16:creationId xmlns:a16="http://schemas.microsoft.com/office/drawing/2014/main" id="{5654BE71-3593-458F-B898-479714C1DF20}"/>
                  </a:ext>
                </a:extLst>
              </p:cNvPr>
              <p:cNvGraphicFramePr>
                <a:graphicFrameLocks noChangeAspect="1"/>
              </p:cNvGraphicFramePr>
              <p:nvPr/>
            </p:nvGraphicFramePr>
            <p:xfrm>
              <a:off x="7433137" y="1124744"/>
              <a:ext cx="3684494" cy="4141485"/>
            </p:xfrm>
            <a:graphic>
              <a:graphicData uri="http://schemas.microsoft.com/office/drawing/2017/model3d">
                <am3d:model3d r:embed="rId2">
                  <am3d:spPr>
                    <a:xfrm>
                      <a:off x="0" y="0"/>
                      <a:ext cx="3684494" cy="4141485"/>
                    </a:xfrm>
                    <a:prstGeom prst="rect">
                      <a:avLst/>
                    </a:prstGeom>
                  </am3d:spPr>
                  <am3d:camera>
                    <am3d:pos x="0" y="0" z="56961437"/>
                    <am3d:up dx="0" dy="36000000" dz="0"/>
                    <am3d:lookAt x="0" y="0" z="0"/>
                    <am3d:perspective fov="2700000"/>
                  </am3d:camera>
                  <am3d:trans>
                    <am3d:meterPerModelUnit n="5681" d="1000000"/>
                    <am3d:preTrans dx="-33602714" dy="21882639" dz="8590774"/>
                    <am3d:scale>
                      <am3d:sx n="1000000" d="1000000"/>
                      <am3d:sy n="1000000" d="1000000"/>
                      <am3d:sz n="1000000" d="1000000"/>
                    </am3d:scale>
                    <am3d:rot ax="8346397" ay="-2915423" az="-2453603"/>
                    <am3d:postTrans dx="0" dy="0" dz="0"/>
                  </am3d:trans>
                  <am3d:raster rName="Office3DRenderer" rVer="16.0.8326">
                    <am3d:blip r:embed="rId3"/>
                  </am3d:raster>
                  <am3d:objViewport viewportSz="54172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Modello 3D 7">
                <a:extLst>
                  <a:ext uri="{FF2B5EF4-FFF2-40B4-BE49-F238E27FC236}">
                    <a16:creationId xmlns:a16="http://schemas.microsoft.com/office/drawing/2014/main" id="{5654BE71-3593-458F-B898-479714C1DF20}"/>
                  </a:ext>
                </a:extLst>
              </p:cNvPr>
              <p:cNvPicPr>
                <a:picLocks noGrp="1" noRot="1" noChangeAspect="1" noMove="1" noResize="1" noEditPoints="1" noAdjustHandles="1" noChangeArrowheads="1" noChangeShapeType="1" noCrop="1"/>
              </p:cNvPicPr>
              <p:nvPr/>
            </p:nvPicPr>
            <p:blipFill>
              <a:blip r:embed="rId4"/>
              <a:stretch>
                <a:fillRect/>
              </a:stretch>
            </p:blipFill>
            <p:spPr>
              <a:xfrm>
                <a:off x="7433137" y="1124744"/>
                <a:ext cx="3684494" cy="4141485"/>
              </a:xfrm>
              <a:prstGeom prst="rect">
                <a:avLst/>
              </a:prstGeom>
            </p:spPr>
          </p:pic>
        </mc:Fallback>
      </mc:AlternateContent>
    </p:spTree>
    <p:extLst>
      <p:ext uri="{BB962C8B-B14F-4D97-AF65-F5344CB8AC3E}">
        <p14:creationId xmlns:p14="http://schemas.microsoft.com/office/powerpoint/2010/main" val="38496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egnaposto contenuto 12">
            <a:extLst>
              <a:ext uri="{FF2B5EF4-FFF2-40B4-BE49-F238E27FC236}">
                <a16:creationId xmlns:a16="http://schemas.microsoft.com/office/drawing/2014/main" id="{FEED98A0-3CF3-44AA-80CE-1FA29F36D574}"/>
              </a:ext>
            </a:extLst>
          </p:cNvPr>
          <p:cNvSpPr txBox="1">
            <a:spLocks/>
          </p:cNvSpPr>
          <p:nvPr/>
        </p:nvSpPr>
        <p:spPr>
          <a:xfrm>
            <a:off x="6382444" y="259311"/>
            <a:ext cx="2507540" cy="432048"/>
          </a:xfrm>
          <a:prstGeom prst="rect">
            <a:avLst/>
          </a:prstGeom>
        </p:spPr>
        <p:txBody>
          <a:bodyPr vert="horz" lIns="91440" tIns="45720" rIns="91440" bIns="45720" rtlCol="0">
            <a:normAutofit fontScale="92500" lnSpcReduction="1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kumimoji="0" lang="it-IT" sz="2800" b="0" i="0" u="none" strike="noStrike" kern="1200" cap="none" spc="0" normalizeH="0" baseline="0" noProof="0" dirty="0">
                <a:ln>
                  <a:noFill/>
                </a:ln>
                <a:solidFill>
                  <a:srgbClr val="465562"/>
                </a:solidFill>
                <a:effectLst/>
                <a:uLnTx/>
                <a:uFillTx/>
                <a:latin typeface="Euphemia"/>
                <a:ea typeface="+mn-ea"/>
                <a:cs typeface="+mn-cs"/>
              </a:rPr>
              <a:t>Base</a:t>
            </a:r>
          </a:p>
        </p:txBody>
      </p:sp>
      <p:pic>
        <p:nvPicPr>
          <p:cNvPr id="9" name="Immagine 8" descr="Immagine che contiene testo&#10;&#10;Descrizione generata automaticamente">
            <a:extLst>
              <a:ext uri="{FF2B5EF4-FFF2-40B4-BE49-F238E27FC236}">
                <a16:creationId xmlns:a16="http://schemas.microsoft.com/office/drawing/2014/main" id="{391341B9-D8B6-4F85-A103-29629BFD11AC}"/>
              </a:ext>
            </a:extLst>
          </p:cNvPr>
          <p:cNvPicPr>
            <a:picLocks noChangeAspect="1"/>
          </p:cNvPicPr>
          <p:nvPr/>
        </p:nvPicPr>
        <p:blipFill>
          <a:blip r:embed="rId2"/>
          <a:stretch>
            <a:fillRect/>
          </a:stretch>
        </p:blipFill>
        <p:spPr>
          <a:xfrm>
            <a:off x="1341884" y="691359"/>
            <a:ext cx="6404239" cy="6156000"/>
          </a:xfrm>
          <a:prstGeom prst="rect">
            <a:avLst/>
          </a:prstGeom>
        </p:spPr>
      </p:pic>
      <mc:AlternateContent xmlns:mc="http://schemas.openxmlformats.org/markup-compatibility/2006" xmlns:am3d="http://schemas.microsoft.com/office/drawing/2017/model3d">
        <mc:Choice Requires="am3d">
          <p:graphicFrame>
            <p:nvGraphicFramePr>
              <p:cNvPr id="25" name="Modello 3D 24">
                <a:extLst>
                  <a:ext uri="{FF2B5EF4-FFF2-40B4-BE49-F238E27FC236}">
                    <a16:creationId xmlns:a16="http://schemas.microsoft.com/office/drawing/2014/main" id="{5BF7C5B8-C9EE-44EF-B2BA-85E4B4E78518}"/>
                  </a:ext>
                </a:extLst>
              </p:cNvPr>
              <p:cNvGraphicFramePr>
                <a:graphicFrameLocks noChangeAspect="1"/>
              </p:cNvGraphicFramePr>
              <p:nvPr/>
            </p:nvGraphicFramePr>
            <p:xfrm>
              <a:off x="7341798" y="1174204"/>
              <a:ext cx="4425737" cy="4509587"/>
            </p:xfrm>
            <a:graphic>
              <a:graphicData uri="http://schemas.microsoft.com/office/drawing/2017/model3d">
                <am3d:model3d r:embed="rId3">
                  <am3d:spPr>
                    <a:xfrm>
                      <a:off x="0" y="0"/>
                      <a:ext cx="4425737" cy="4509587"/>
                    </a:xfrm>
                    <a:prstGeom prst="rect">
                      <a:avLst/>
                    </a:prstGeom>
                  </am3d:spPr>
                  <am3d:camera>
                    <am3d:pos x="0" y="0" z="62464643"/>
                    <am3d:up dx="0" dy="36000000" dz="0"/>
                    <am3d:lookAt x="0" y="0" z="0"/>
                    <am3d:perspective fov="2700000"/>
                  </am3d:camera>
                  <am3d:trans>
                    <am3d:meterPerModelUnit n="8333" d="1000000"/>
                    <am3d:preTrans dx="0" dy="0" dz="9000000"/>
                    <am3d:scale>
                      <am3d:sx n="1000000" d="1000000"/>
                      <am3d:sy n="1000000" d="1000000"/>
                      <am3d:sz n="1000000" d="1000000"/>
                    </am3d:scale>
                    <am3d:rot ax="-8952617" ay="3096000" az="7915810"/>
                    <am3d:postTrans dx="0" dy="0" dz="0"/>
                  </am3d:trans>
                  <am3d:raster rName="Office3DRenderer" rVer="16.0.8326">
                    <am3d:blip r:embed="rId4"/>
                  </am3d:raster>
                  <am3d:objViewport viewportSz="47094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5" name="Modello 3D 24">
                <a:extLst>
                  <a:ext uri="{FF2B5EF4-FFF2-40B4-BE49-F238E27FC236}">
                    <a16:creationId xmlns:a16="http://schemas.microsoft.com/office/drawing/2014/main" id="{5BF7C5B8-C9EE-44EF-B2BA-85E4B4E78518}"/>
                  </a:ext>
                </a:extLst>
              </p:cNvPr>
              <p:cNvPicPr>
                <a:picLocks noGrp="1" noRot="1" noChangeAspect="1" noMove="1" noResize="1" noEditPoints="1" noAdjustHandles="1" noChangeArrowheads="1" noChangeShapeType="1" noCrop="1"/>
              </p:cNvPicPr>
              <p:nvPr/>
            </p:nvPicPr>
            <p:blipFill>
              <a:blip r:embed="rId5"/>
              <a:stretch>
                <a:fillRect/>
              </a:stretch>
            </p:blipFill>
            <p:spPr>
              <a:xfrm>
                <a:off x="7341798" y="1174204"/>
                <a:ext cx="4425737" cy="4509587"/>
              </a:xfrm>
              <a:prstGeom prst="rect">
                <a:avLst/>
              </a:prstGeom>
            </p:spPr>
          </p:pic>
        </mc:Fallback>
      </mc:AlternateContent>
    </p:spTree>
    <p:extLst>
      <p:ext uri="{BB962C8B-B14F-4D97-AF65-F5344CB8AC3E}">
        <p14:creationId xmlns:p14="http://schemas.microsoft.com/office/powerpoint/2010/main" val="16027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contenuto 12">
            <a:extLst>
              <a:ext uri="{FF2B5EF4-FFF2-40B4-BE49-F238E27FC236}">
                <a16:creationId xmlns:a16="http://schemas.microsoft.com/office/drawing/2014/main" id="{75F999D4-B8B8-4149-B69B-5A9377105DE9}"/>
              </a:ext>
            </a:extLst>
          </p:cNvPr>
          <p:cNvSpPr txBox="1">
            <a:spLocks/>
          </p:cNvSpPr>
          <p:nvPr/>
        </p:nvSpPr>
        <p:spPr>
          <a:xfrm>
            <a:off x="8179745" y="0"/>
            <a:ext cx="2988808" cy="50405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lang="it-IT" dirty="0">
                <a:solidFill>
                  <a:srgbClr val="465562"/>
                </a:solidFill>
                <a:latin typeface="Euphemia"/>
              </a:rPr>
              <a:t>Braccio</a:t>
            </a:r>
            <a:endParaRPr kumimoji="0" lang="it-IT" sz="28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14" name="Immagine 13" descr="Immagine che contiene testo&#10;&#10;Descrizione generata automaticamente">
            <a:extLst>
              <a:ext uri="{FF2B5EF4-FFF2-40B4-BE49-F238E27FC236}">
                <a16:creationId xmlns:a16="http://schemas.microsoft.com/office/drawing/2014/main" id="{DF7560B7-3D0C-451C-8743-0CBB90663A3B}"/>
              </a:ext>
            </a:extLst>
          </p:cNvPr>
          <p:cNvPicPr>
            <a:picLocks noChangeAspect="1"/>
          </p:cNvPicPr>
          <p:nvPr/>
        </p:nvPicPr>
        <p:blipFill>
          <a:blip r:embed="rId2"/>
          <a:stretch>
            <a:fillRect/>
          </a:stretch>
        </p:blipFill>
        <p:spPr>
          <a:xfrm>
            <a:off x="8326660" y="477208"/>
            <a:ext cx="3130658" cy="4824000"/>
          </a:xfrm>
          <a:prstGeom prst="rect">
            <a:avLst/>
          </a:prstGeom>
        </p:spPr>
      </p:pic>
      <p:sp>
        <p:nvSpPr>
          <p:cNvPr id="8" name="Segnaposto contenuto 12">
            <a:extLst>
              <a:ext uri="{FF2B5EF4-FFF2-40B4-BE49-F238E27FC236}">
                <a16:creationId xmlns:a16="http://schemas.microsoft.com/office/drawing/2014/main" id="{8776F24D-5718-4C49-9C88-E11526C37A48}"/>
              </a:ext>
            </a:extLst>
          </p:cNvPr>
          <p:cNvSpPr txBox="1">
            <a:spLocks/>
          </p:cNvSpPr>
          <p:nvPr/>
        </p:nvSpPr>
        <p:spPr>
          <a:xfrm>
            <a:off x="1413892" y="0"/>
            <a:ext cx="3382838"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kumimoji="0" lang="it-IT" sz="2800" b="0" i="0" u="none" strike="noStrike" kern="1200" cap="none" spc="0" normalizeH="0" baseline="0" noProof="0" dirty="0">
                <a:ln>
                  <a:noFill/>
                </a:ln>
                <a:solidFill>
                  <a:srgbClr val="465562"/>
                </a:solidFill>
                <a:effectLst/>
                <a:uLnTx/>
                <a:uFillTx/>
                <a:latin typeface="Euphemia"/>
                <a:ea typeface="+mn-ea"/>
                <a:cs typeface="+mn-cs"/>
              </a:rPr>
              <a:t>Coperchio</a:t>
            </a:r>
          </a:p>
        </p:txBody>
      </p:sp>
      <p:pic>
        <p:nvPicPr>
          <p:cNvPr id="10" name="Immagine 9" descr="Immagine che contiene testo&#10;&#10;Descrizione generata automaticamente">
            <a:extLst>
              <a:ext uri="{FF2B5EF4-FFF2-40B4-BE49-F238E27FC236}">
                <a16:creationId xmlns:a16="http://schemas.microsoft.com/office/drawing/2014/main" id="{AA60BA52-FD87-4DA1-88F0-17FD77621279}"/>
              </a:ext>
            </a:extLst>
          </p:cNvPr>
          <p:cNvPicPr>
            <a:picLocks noChangeAspect="1"/>
          </p:cNvPicPr>
          <p:nvPr/>
        </p:nvPicPr>
        <p:blipFill>
          <a:blip r:embed="rId3"/>
          <a:stretch>
            <a:fillRect/>
          </a:stretch>
        </p:blipFill>
        <p:spPr>
          <a:xfrm>
            <a:off x="1546115" y="476672"/>
            <a:ext cx="4332273" cy="3816000"/>
          </a:xfrm>
          <a:prstGeom prst="rect">
            <a:avLst/>
          </a:prstGeom>
        </p:spPr>
      </p:pic>
      <mc:AlternateContent xmlns:mc="http://schemas.openxmlformats.org/markup-compatibility/2006" xmlns:am3d="http://schemas.microsoft.com/office/drawing/2017/model3d">
        <mc:Choice Requires="am3d">
          <p:graphicFrame>
            <p:nvGraphicFramePr>
              <p:cNvPr id="5" name="Modello 3D 4">
                <a:extLst>
                  <a:ext uri="{FF2B5EF4-FFF2-40B4-BE49-F238E27FC236}">
                    <a16:creationId xmlns:a16="http://schemas.microsoft.com/office/drawing/2014/main" id="{CE11FE98-DD95-4177-BEA8-41E3AAF9E0DD}"/>
                  </a:ext>
                </a:extLst>
              </p:cNvPr>
              <p:cNvGraphicFramePr>
                <a:graphicFrameLocks noChangeAspect="1"/>
              </p:cNvGraphicFramePr>
              <p:nvPr/>
            </p:nvGraphicFramePr>
            <p:xfrm>
              <a:off x="1482830" y="4152622"/>
              <a:ext cx="4458825" cy="2220492"/>
            </p:xfrm>
            <a:graphic>
              <a:graphicData uri="http://schemas.microsoft.com/office/drawing/2017/model3d">
                <am3d:model3d r:embed="rId4">
                  <am3d:spPr>
                    <a:xfrm>
                      <a:off x="0" y="0"/>
                      <a:ext cx="4458825" cy="2220492"/>
                    </a:xfrm>
                    <a:prstGeom prst="rect">
                      <a:avLst/>
                    </a:prstGeom>
                  </am3d:spPr>
                  <am3d:camera>
                    <am3d:pos x="0" y="0" z="49676043"/>
                    <am3d:up dx="0" dy="36000000" dz="0"/>
                    <am3d:lookAt x="0" y="0" z="0"/>
                    <am3d:perspective fov="2700000"/>
                  </am3d:camera>
                  <am3d:trans>
                    <am3d:meterPerModelUnit n="10000" d="1000000"/>
                    <am3d:preTrans dx="0" dy="-4139763" dz="0"/>
                    <am3d:scale>
                      <am3d:sx n="1000000" d="1000000"/>
                      <am3d:sy n="1000000" d="1000000"/>
                      <am3d:sz n="1000000" d="1000000"/>
                    </am3d:scale>
                    <am3d:rot ax="9600000" ay="1800000" az="10200000"/>
                    <am3d:postTrans dx="0" dy="0" dz="0"/>
                  </am3d:trans>
                  <am3d:raster rName="Office3DRenderer" rVer="16.0.8326">
                    <am3d:blip r:embed="rId5"/>
                  </am3d:raster>
                  <am3d:objViewport viewportSz="45037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Modello 3D 4">
                <a:extLst>
                  <a:ext uri="{FF2B5EF4-FFF2-40B4-BE49-F238E27FC236}">
                    <a16:creationId xmlns:a16="http://schemas.microsoft.com/office/drawing/2014/main" id="{CE11FE98-DD95-4177-BEA8-41E3AAF9E0DD}"/>
                  </a:ext>
                </a:extLst>
              </p:cNvPr>
              <p:cNvPicPr>
                <a:picLocks noGrp="1" noRot="1" noChangeAspect="1" noMove="1" noResize="1" noEditPoints="1" noAdjustHandles="1" noChangeArrowheads="1" noChangeShapeType="1" noCrop="1"/>
              </p:cNvPicPr>
              <p:nvPr/>
            </p:nvPicPr>
            <p:blipFill>
              <a:blip r:embed="rId6"/>
              <a:stretch>
                <a:fillRect/>
              </a:stretch>
            </p:blipFill>
            <p:spPr>
              <a:xfrm>
                <a:off x="1482830" y="4152622"/>
                <a:ext cx="4458825" cy="222049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6" name="Modello 3D 5">
                <a:extLst>
                  <a:ext uri="{FF2B5EF4-FFF2-40B4-BE49-F238E27FC236}">
                    <a16:creationId xmlns:a16="http://schemas.microsoft.com/office/drawing/2014/main" id="{530BB3F1-87C3-4234-B785-2AFA13E2CFBF}"/>
                  </a:ext>
                </a:extLst>
              </p:cNvPr>
              <p:cNvGraphicFramePr>
                <a:graphicFrameLocks noChangeAspect="1"/>
              </p:cNvGraphicFramePr>
              <p:nvPr/>
            </p:nvGraphicFramePr>
            <p:xfrm>
              <a:off x="8903387" y="5032891"/>
              <a:ext cx="1977196" cy="1825104"/>
            </p:xfrm>
            <a:graphic>
              <a:graphicData uri="http://schemas.microsoft.com/office/drawing/2017/model3d">
                <am3d:model3d r:embed="rId7">
                  <am3d:spPr>
                    <a:xfrm>
                      <a:off x="0" y="0"/>
                      <a:ext cx="1977196" cy="1825104"/>
                    </a:xfrm>
                    <a:prstGeom prst="rect">
                      <a:avLst/>
                    </a:prstGeom>
                  </am3d:spPr>
                  <am3d:camera>
                    <am3d:pos x="0" y="0" z="65433935"/>
                    <am3d:up dx="0" dy="36000000" dz="0"/>
                    <am3d:lookAt x="0" y="0" z="0"/>
                    <am3d:perspective fov="2700000"/>
                  </am3d:camera>
                  <am3d:trans>
                    <am3d:meterPerModelUnit n="21276" d="1000000"/>
                    <am3d:preTrans dx="-7067697" dy="112421662" dz="3446808"/>
                    <am3d:scale>
                      <am3d:sx n="1000000" d="1000000"/>
                      <am3d:sy n="1000000" d="1000000"/>
                      <am3d:sz n="1000000" d="1000000"/>
                    </am3d:scale>
                    <am3d:rot ax="-4200001" ay="-1800004" az="-599997"/>
                    <am3d:postTrans dx="0" dy="0" dz="0"/>
                  </am3d:trans>
                  <am3d:raster rName="Office3DRenderer" rVer="16.0.8326">
                    <am3d:blip r:embed="rId8"/>
                  </am3d:raster>
                  <am3d:objViewport viewportSz="22243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Modello 3D 5">
                <a:extLst>
                  <a:ext uri="{FF2B5EF4-FFF2-40B4-BE49-F238E27FC236}">
                    <a16:creationId xmlns:a16="http://schemas.microsoft.com/office/drawing/2014/main" id="{530BB3F1-87C3-4234-B785-2AFA13E2CFBF}"/>
                  </a:ext>
                </a:extLst>
              </p:cNvPr>
              <p:cNvPicPr>
                <a:picLocks noGrp="1" noRot="1" noChangeAspect="1" noMove="1" noResize="1" noEditPoints="1" noAdjustHandles="1" noChangeArrowheads="1" noChangeShapeType="1" noCrop="1"/>
              </p:cNvPicPr>
              <p:nvPr/>
            </p:nvPicPr>
            <p:blipFill>
              <a:blip r:embed="rId9"/>
              <a:stretch>
                <a:fillRect/>
              </a:stretch>
            </p:blipFill>
            <p:spPr>
              <a:xfrm>
                <a:off x="8903387" y="5032891"/>
                <a:ext cx="1977196" cy="1825104"/>
              </a:xfrm>
              <a:prstGeom prst="rect">
                <a:avLst/>
              </a:prstGeom>
            </p:spPr>
          </p:pic>
        </mc:Fallback>
      </mc:AlternateContent>
    </p:spTree>
    <p:extLst>
      <p:ext uri="{BB962C8B-B14F-4D97-AF65-F5344CB8AC3E}">
        <p14:creationId xmlns:p14="http://schemas.microsoft.com/office/powerpoint/2010/main" val="275163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Connettore superiore (4)</a:t>
            </a:r>
          </a:p>
        </p:txBody>
      </p:sp>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9782800" cy="5760639"/>
          </a:xfrm>
        </p:spPr>
        <p:txBody>
          <a:bodyPr>
            <a:normAutofit/>
          </a:bodyPr>
          <a:lstStyle/>
          <a:p>
            <a:pPr marL="0" indent="0">
              <a:buNone/>
            </a:pPr>
            <a:r>
              <a:rPr lang="it-IT" sz="2000" dirty="0"/>
              <a:t>Il connettore superiore è il componente che assicura il motore all’asta.</a:t>
            </a:r>
          </a:p>
          <a:p>
            <a:pPr marL="0" indent="0">
              <a:buNone/>
            </a:pPr>
            <a:r>
              <a:rPr lang="it-IT" sz="2000" dirty="0"/>
              <a:t>Si può virtualmente dividere in due parti, quella inferiore che serve a connettere il pezzo all’asta, e quella superiore che serve ad alloggiare il motore.</a:t>
            </a:r>
          </a:p>
          <a:p>
            <a:pPr marL="0" indent="0">
              <a:buNone/>
            </a:pPr>
            <a:r>
              <a:rPr lang="it-IT" sz="2000" dirty="0"/>
              <a:t>Di esso sono state progettate tre versioni, esse differiscono principalmente dalla seconda parte, cioè da come viene alloggiato il motore.</a:t>
            </a:r>
          </a:p>
          <a:p>
            <a:pPr marL="457200" indent="-457200">
              <a:buFont typeface="+mj-lt"/>
              <a:buAutoNum type="arabicPeriod"/>
            </a:pPr>
            <a:r>
              <a:rPr lang="it-IT" sz="2000" dirty="0"/>
              <a:t>La prima versione prevede il motore alloggiato in una sede semicilindrica e bloccato attraverso delle </a:t>
            </a:r>
            <a:r>
              <a:rPr lang="it-IT" sz="2000" i="1" dirty="0"/>
              <a:t>fascette </a:t>
            </a:r>
            <a:r>
              <a:rPr lang="it-IT" sz="2000" dirty="0"/>
              <a:t>che in un primo momento sono state ritenute adeguate per il fissaggio. In fase sperimentale, per via delle forze in gioco, queste non assicuravano il motore in sede, </a:t>
            </a:r>
            <a:r>
              <a:rPr lang="it-IT" sz="2000" i="1" u="sng" dirty="0"/>
              <a:t>ma gli permettevano una rotazione che dissipava quasi totalmente il momento polare fornito dal disco vanificando il tutto</a:t>
            </a:r>
            <a:r>
              <a:rPr lang="it-IT" sz="2000" dirty="0"/>
              <a:t>. E portando quindi alla riprogettazione del componente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5" name="Modello 3D 4">
                <a:extLst>
                  <a:ext uri="{FF2B5EF4-FFF2-40B4-BE49-F238E27FC236}">
                    <a16:creationId xmlns:a16="http://schemas.microsoft.com/office/drawing/2014/main" id="{58E22643-7F3F-4C2A-9251-562DD6F7D9E2}"/>
                  </a:ext>
                </a:extLst>
              </p:cNvPr>
              <p:cNvGraphicFramePr>
                <a:graphicFrameLocks noChangeAspect="1"/>
              </p:cNvGraphicFramePr>
              <p:nvPr/>
            </p:nvGraphicFramePr>
            <p:xfrm>
              <a:off x="5394171" y="4591759"/>
              <a:ext cx="1854919" cy="1861577"/>
            </p:xfrm>
            <a:graphic>
              <a:graphicData uri="http://schemas.microsoft.com/office/drawing/2017/model3d">
                <am3d:model3d r:embed="rId2">
                  <am3d:spPr>
                    <a:xfrm>
                      <a:off x="0" y="0"/>
                      <a:ext cx="1854919" cy="1861577"/>
                    </a:xfrm>
                    <a:prstGeom prst="rect">
                      <a:avLst/>
                    </a:prstGeom>
                  </am3d:spPr>
                  <am3d:camera>
                    <am3d:pos x="0" y="0" z="65456100"/>
                    <am3d:up dx="0" dy="36000000" dz="0"/>
                    <am3d:lookAt x="0" y="0" z="0"/>
                    <am3d:perspective fov="2700000"/>
                  </am3d:camera>
                  <am3d:trans>
                    <am3d:meterPerModelUnit n="16393" d="1000000"/>
                    <am3d:preTrans dx="0" dy="5606557" dz="0"/>
                    <am3d:scale>
                      <am3d:sx n="1000000" d="1000000"/>
                      <am3d:sy n="1000000" d="1000000"/>
                      <am3d:sz n="1000000" d="1000000"/>
                    </am3d:scale>
                    <am3d:rot ax="2100000" ay="2400000" az="1200000"/>
                    <am3d:postTrans dx="0" dy="0" dz="0"/>
                  </am3d:trans>
                  <am3d:raster rName="Office3DRenderer" rVer="16.0.8326">
                    <am3d:blip r:embed="rId3"/>
                  </am3d:raster>
                  <am3d:objViewport viewportSz="23364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Modello 3D 4">
                <a:extLst>
                  <a:ext uri="{FF2B5EF4-FFF2-40B4-BE49-F238E27FC236}">
                    <a16:creationId xmlns:a16="http://schemas.microsoft.com/office/drawing/2014/main" id="{58E22643-7F3F-4C2A-9251-562DD6F7D9E2}"/>
                  </a:ext>
                </a:extLst>
              </p:cNvPr>
              <p:cNvPicPr>
                <a:picLocks noGrp="1" noRot="1" noChangeAspect="1" noMove="1" noResize="1" noEditPoints="1" noAdjustHandles="1" noChangeArrowheads="1" noChangeShapeType="1" noCrop="1"/>
              </p:cNvPicPr>
              <p:nvPr/>
            </p:nvPicPr>
            <p:blipFill>
              <a:blip r:embed="rId4"/>
              <a:stretch>
                <a:fillRect/>
              </a:stretch>
            </p:blipFill>
            <p:spPr>
              <a:xfrm>
                <a:off x="5394171" y="4591759"/>
                <a:ext cx="1854919" cy="1861577"/>
              </a:xfrm>
              <a:prstGeom prst="rect">
                <a:avLst/>
              </a:prstGeom>
            </p:spPr>
          </p:pic>
        </mc:Fallback>
      </mc:AlternateContent>
    </p:spTree>
    <p:extLst>
      <p:ext uri="{BB962C8B-B14F-4D97-AF65-F5344CB8AC3E}">
        <p14:creationId xmlns:p14="http://schemas.microsoft.com/office/powerpoint/2010/main" val="33278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9782800" cy="5760639"/>
          </a:xfrm>
        </p:spPr>
        <p:txBody>
          <a:bodyPr>
            <a:normAutofit/>
          </a:bodyPr>
          <a:lstStyle/>
          <a:p>
            <a:pPr marL="457200" indent="-457200">
              <a:buFont typeface="+mj-lt"/>
              <a:buAutoNum type="arabicPeriod" startAt="2"/>
            </a:pPr>
            <a:r>
              <a:rPr lang="it-IT" sz="2000" dirty="0"/>
              <a:t>La seconda versione prevede l’aggiunta di una parete con due fori per poter fissare saldamente il motore al pezzo, inoltre la sede del motore non è più semicilindrica ma completa, questo per dare maggiore resistenza alla parete. Infine sono stati aggiunti dei fori per inserire comunque le fascette e quindi dare maggiore stabilità.</a:t>
            </a:r>
            <a:br>
              <a:rPr lang="it-IT" sz="2000" dirty="0"/>
            </a:br>
            <a:r>
              <a:rPr lang="it-IT" sz="2000" dirty="0"/>
              <a:t>In questo componente sono entrate in gioco le criticità della stampa 3D in quanto la prima versione stampata si è danneggiata perché l’</a:t>
            </a:r>
            <a:r>
              <a:rPr lang="it-IT" sz="2000" dirty="0" err="1"/>
              <a:t>infill</a:t>
            </a:r>
            <a:r>
              <a:rPr lang="it-IT" sz="2000" dirty="0"/>
              <a:t> e lo spessore delle linee perimetrali non era adeguato a reggere gli sforzi a cui era sottoposto. Di conseguenza si è stampato di nuovo, aumentando entrambi i parametri, inoltre si è diminuita l’altezza dello strato per ottenere una stampa, migliore. </a:t>
            </a:r>
          </a:p>
          <a:p>
            <a:pPr marL="0" indent="0">
              <a:buNone/>
            </a:pPr>
            <a:r>
              <a:rPr lang="it-IT" sz="2000" dirty="0"/>
              <a:t>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4" name="Modello 3D 3">
                <a:extLst>
                  <a:ext uri="{FF2B5EF4-FFF2-40B4-BE49-F238E27FC236}">
                    <a16:creationId xmlns:a16="http://schemas.microsoft.com/office/drawing/2014/main" id="{8E76ABDE-B005-4DA8-B508-473A114F6576}"/>
                  </a:ext>
                </a:extLst>
              </p:cNvPr>
              <p:cNvGraphicFramePr>
                <a:graphicFrameLocks noChangeAspect="1"/>
              </p:cNvGraphicFramePr>
              <p:nvPr/>
            </p:nvGraphicFramePr>
            <p:xfrm>
              <a:off x="5475966" y="3861048"/>
              <a:ext cx="2130614" cy="2700000"/>
            </p:xfrm>
            <a:graphic>
              <a:graphicData uri="http://schemas.microsoft.com/office/drawing/2017/model3d">
                <am3d:model3d r:embed="rId2">
                  <am3d:spPr>
                    <a:xfrm>
                      <a:off x="0" y="0"/>
                      <a:ext cx="2130614" cy="2700000"/>
                    </a:xfrm>
                    <a:prstGeom prst="rect">
                      <a:avLst/>
                    </a:prstGeom>
                  </am3d:spPr>
                  <am3d:camera>
                    <am3d:pos x="0" y="0" z="59523608"/>
                    <am3d:up dx="0" dy="36000000" dz="0"/>
                    <am3d:lookAt x="0" y="0" z="0"/>
                    <am3d:perspective fov="2700000"/>
                  </am3d:camera>
                  <am3d:trans>
                    <am3d:meterPerModelUnit n="12308" d="1000000"/>
                    <am3d:preTrans dx="0" dy="-275814" dz="1107761"/>
                    <am3d:scale>
                      <am3d:sx n="1000000" d="1000000"/>
                      <am3d:sy n="1000000" d="1000000"/>
                      <am3d:sz n="1000000" d="1000000"/>
                    </am3d:scale>
                    <am3d:rot ax="9600003" ay="-1799995" az="-10200001"/>
                    <am3d:postTrans dx="0" dy="0" dz="0"/>
                  </am3d:trans>
                  <am3d:raster rName="Office3DRenderer" rVer="16.0.8326">
                    <am3d:blip r:embed="rId3"/>
                  </am3d:raster>
                  <am3d:objViewport viewportSz="33795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a:extLst>
                  <a:ext uri="{FF2B5EF4-FFF2-40B4-BE49-F238E27FC236}">
                    <a16:creationId xmlns:a16="http://schemas.microsoft.com/office/drawing/2014/main" id="{8E76ABDE-B005-4DA8-B508-473A114F6576}"/>
                  </a:ext>
                </a:extLst>
              </p:cNvPr>
              <p:cNvPicPr>
                <a:picLocks noGrp="1" noRot="1" noChangeAspect="1" noMove="1" noResize="1" noEditPoints="1" noAdjustHandles="1" noChangeArrowheads="1" noChangeShapeType="1" noCrop="1"/>
              </p:cNvPicPr>
              <p:nvPr/>
            </p:nvPicPr>
            <p:blipFill>
              <a:blip r:embed="rId4"/>
              <a:stretch>
                <a:fillRect/>
              </a:stretch>
            </p:blipFill>
            <p:spPr>
              <a:xfrm>
                <a:off x="5475966" y="3861048"/>
                <a:ext cx="2130614" cy="2700000"/>
              </a:xfrm>
              <a:prstGeom prst="rect">
                <a:avLst/>
              </a:prstGeom>
            </p:spPr>
          </p:pic>
        </mc:Fallback>
      </mc:AlternateContent>
    </p:spTree>
    <p:extLst>
      <p:ext uri="{BB962C8B-B14F-4D97-AF65-F5344CB8AC3E}">
        <p14:creationId xmlns:p14="http://schemas.microsoft.com/office/powerpoint/2010/main" val="247826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476673"/>
            <a:ext cx="9782800" cy="5760639"/>
          </a:xfrm>
        </p:spPr>
        <p:txBody>
          <a:bodyPr>
            <a:normAutofit/>
          </a:bodyPr>
          <a:lstStyle/>
          <a:p>
            <a:pPr marL="457200" indent="-457200">
              <a:buFont typeface="+mj-lt"/>
              <a:buAutoNum type="arabicPeriod" startAt="3"/>
            </a:pPr>
            <a:r>
              <a:rPr lang="it-IT" sz="2000" dirty="0"/>
              <a:t>La terza versione è sostanzialmente uguale alla seconda, che è stata modificata per alloggiare un nuovo tipo di motore, in quanto quest’ultimo si è rivelato il collo di bottiglia del sistema ed è stato sostituito. Vedremo dopo il perché.</a:t>
            </a:r>
          </a:p>
        </p:txBody>
      </p:sp>
      <mc:AlternateContent xmlns:mc="http://schemas.openxmlformats.org/markup-compatibility/2006" xmlns:am3d="http://schemas.microsoft.com/office/drawing/2017/model3d">
        <mc:Choice Requires="am3d">
          <p:graphicFrame>
            <p:nvGraphicFramePr>
              <p:cNvPr id="8" name="Modello 3D 7">
                <a:extLst>
                  <a:ext uri="{FF2B5EF4-FFF2-40B4-BE49-F238E27FC236}">
                    <a16:creationId xmlns:a16="http://schemas.microsoft.com/office/drawing/2014/main" id="{1B801E3A-2675-4CCB-AFC0-F6B49BF22455}"/>
                  </a:ext>
                </a:extLst>
              </p:cNvPr>
              <p:cNvGraphicFramePr>
                <a:graphicFrameLocks noChangeAspect="1"/>
              </p:cNvGraphicFramePr>
              <p:nvPr/>
            </p:nvGraphicFramePr>
            <p:xfrm>
              <a:off x="7409225" y="2083400"/>
              <a:ext cx="3551207" cy="4141488"/>
            </p:xfrm>
            <a:graphic>
              <a:graphicData uri="http://schemas.microsoft.com/office/drawing/2017/model3d">
                <am3d:model3d r:embed="rId2">
                  <am3d:spPr>
                    <a:xfrm>
                      <a:off x="0" y="0"/>
                      <a:ext cx="3551207" cy="4141488"/>
                    </a:xfrm>
                    <a:prstGeom prst="rect">
                      <a:avLst/>
                    </a:prstGeom>
                  </am3d:spPr>
                  <am3d:camera>
                    <am3d:pos x="0" y="0" z="61732109"/>
                    <am3d:up dx="0" dy="36000000" dz="0"/>
                    <am3d:lookAt x="0" y="0" z="0"/>
                    <am3d:perspective fov="2700000"/>
                  </am3d:camera>
                  <am3d:trans>
                    <am3d:meterPerModelUnit n="10752" d="1000000"/>
                    <am3d:preTrans dx="0" dy="-2516129" dz="0"/>
                    <am3d:scale>
                      <am3d:sx n="1000000" d="1000000"/>
                      <am3d:sy n="1000000" d="1000000"/>
                      <am3d:sz n="1000000" d="1000000"/>
                    </am3d:scale>
                    <am3d:rot ax="1200000" ay="1800000" az="600000"/>
                    <am3d:postTrans dx="0" dy="0" dz="0"/>
                  </am3d:trans>
                  <am3d:raster rName="Office3DRenderer" rVer="16.0.8326">
                    <am3d:blip r:embed="rId3"/>
                  </am3d:raster>
                  <am3d:objViewport viewportSz="54172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Modello 3D 7">
                <a:extLst>
                  <a:ext uri="{FF2B5EF4-FFF2-40B4-BE49-F238E27FC236}">
                    <a16:creationId xmlns:a16="http://schemas.microsoft.com/office/drawing/2014/main" id="{1B801E3A-2675-4CCB-AFC0-F6B49BF22455}"/>
                  </a:ext>
                </a:extLst>
              </p:cNvPr>
              <p:cNvPicPr>
                <a:picLocks noGrp="1" noRot="1" noChangeAspect="1" noMove="1" noResize="1" noEditPoints="1" noAdjustHandles="1" noChangeArrowheads="1" noChangeShapeType="1" noCrop="1"/>
              </p:cNvPicPr>
              <p:nvPr/>
            </p:nvPicPr>
            <p:blipFill>
              <a:blip r:embed="rId4"/>
              <a:stretch>
                <a:fillRect/>
              </a:stretch>
            </p:blipFill>
            <p:spPr>
              <a:xfrm>
                <a:off x="7409225" y="2083400"/>
                <a:ext cx="3551207" cy="4141488"/>
              </a:xfrm>
              <a:prstGeom prst="rect">
                <a:avLst/>
              </a:prstGeom>
            </p:spPr>
          </p:pic>
        </mc:Fallback>
      </mc:AlternateContent>
      <p:pic>
        <p:nvPicPr>
          <p:cNvPr id="10" name="Immagine 9" descr="Immagine che contiene testo, mappa&#10;&#10;Descrizione generata automaticamente">
            <a:extLst>
              <a:ext uri="{FF2B5EF4-FFF2-40B4-BE49-F238E27FC236}">
                <a16:creationId xmlns:a16="http://schemas.microsoft.com/office/drawing/2014/main" id="{3FAE00C3-EA9F-4A89-A6AA-317B09D46F72}"/>
              </a:ext>
            </a:extLst>
          </p:cNvPr>
          <p:cNvPicPr>
            <a:picLocks noChangeAspect="1"/>
          </p:cNvPicPr>
          <p:nvPr/>
        </p:nvPicPr>
        <p:blipFill>
          <a:blip r:embed="rId5"/>
          <a:stretch>
            <a:fillRect/>
          </a:stretch>
        </p:blipFill>
        <p:spPr>
          <a:xfrm>
            <a:off x="1701924" y="1700809"/>
            <a:ext cx="5400000" cy="4950484"/>
          </a:xfrm>
          <a:prstGeom prst="rect">
            <a:avLst/>
          </a:prstGeom>
        </p:spPr>
      </p:pic>
    </p:spTree>
    <p:extLst>
      <p:ext uri="{BB962C8B-B14F-4D97-AF65-F5344CB8AC3E}">
        <p14:creationId xmlns:p14="http://schemas.microsoft.com/office/powerpoint/2010/main" val="28169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Disco (assieme) (6)</a:t>
            </a:r>
          </a:p>
        </p:txBody>
      </p:sp>
      <p:sp>
        <p:nvSpPr>
          <p:cNvPr id="5" name="Segnaposto contenuto 4">
            <a:extLst>
              <a:ext uri="{FF2B5EF4-FFF2-40B4-BE49-F238E27FC236}">
                <a16:creationId xmlns:a16="http://schemas.microsoft.com/office/drawing/2014/main" id="{D3C1903A-1B23-4ADE-A26C-6CDB7299A058}"/>
              </a:ext>
            </a:extLst>
          </p:cNvPr>
          <p:cNvSpPr>
            <a:spLocks noGrp="1"/>
          </p:cNvSpPr>
          <p:nvPr>
            <p:ph sz="half" idx="1"/>
          </p:nvPr>
        </p:nvSpPr>
        <p:spPr/>
        <p:txBody>
          <a:bodyPr/>
          <a:lstStyle/>
          <a:p>
            <a:endParaRPr lang="it-IT" dirty="0"/>
          </a:p>
        </p:txBody>
      </p:sp>
      <p:pic>
        <p:nvPicPr>
          <p:cNvPr id="6" name="Segnaposto contenuto 5" descr="Immagine che contiene mappa, testo&#10;&#10;Descrizione generata automaticamente">
            <a:extLst>
              <a:ext uri="{FF2B5EF4-FFF2-40B4-BE49-F238E27FC236}">
                <a16:creationId xmlns:a16="http://schemas.microsoft.com/office/drawing/2014/main" id="{8CF13B1F-E05A-4DC1-B2B8-EBCBCE7D54F2}"/>
              </a:ext>
            </a:extLst>
          </p:cNvPr>
          <p:cNvPicPr>
            <a:picLocks noChangeAspect="1"/>
          </p:cNvPicPr>
          <p:nvPr/>
        </p:nvPicPr>
        <p:blipFill>
          <a:blip r:embed="rId2"/>
          <a:stretch>
            <a:fillRect/>
          </a:stretch>
        </p:blipFill>
        <p:spPr>
          <a:xfrm>
            <a:off x="1583911" y="1191790"/>
            <a:ext cx="5450957" cy="4788000"/>
          </a:xfrm>
          <a:prstGeom prst="rect">
            <a:avLst/>
          </a:prstGeom>
        </p:spPr>
      </p:pic>
      <mc:AlternateContent xmlns:mc="http://schemas.openxmlformats.org/markup-compatibility/2006">
        <mc:Choice xmlns:am3d="http://schemas.microsoft.com/office/drawing/2017/model3d" Requires="am3d">
          <p:graphicFrame>
            <p:nvGraphicFramePr>
              <p:cNvPr id="7" name="Modello 3D 6">
                <a:extLst>
                  <a:ext uri="{FF2B5EF4-FFF2-40B4-BE49-F238E27FC236}">
                    <a16:creationId xmlns:a16="http://schemas.microsoft.com/office/drawing/2014/main" id="{690C90F5-94F4-444C-866F-0DBF26BCF220}"/>
                  </a:ext>
                </a:extLst>
              </p:cNvPr>
              <p:cNvGraphicFramePr>
                <a:graphicFrameLocks noChangeAspect="1"/>
              </p:cNvGraphicFramePr>
              <p:nvPr/>
            </p:nvGraphicFramePr>
            <p:xfrm>
              <a:off x="6670476" y="1070785"/>
              <a:ext cx="4824536" cy="4950503"/>
            </p:xfrm>
            <a:graphic>
              <a:graphicData uri="http://schemas.microsoft.com/office/drawing/2017/model3d">
                <am3d:model3d r:embed="rId3">
                  <am3d:spPr>
                    <a:xfrm>
                      <a:off x="0" y="0"/>
                      <a:ext cx="4824536" cy="4950503"/>
                    </a:xfrm>
                    <a:prstGeom prst="rect">
                      <a:avLst/>
                    </a:prstGeom>
                  </am3d:spPr>
                  <am3d:camera>
                    <am3d:pos x="0" y="0" z="67014773"/>
                    <am3d:up dx="0" dy="36000000" dz="0"/>
                    <am3d:lookAt x="0" y="0" z="0"/>
                    <am3d:perspective fov="2700000"/>
                  </am3d:camera>
                  <am3d:trans>
                    <am3d:meterPerModelUnit n="3846" d="1000000"/>
                    <am3d:preTrans dx="-8958205" dy="22117501" dz="32051496"/>
                    <am3d:scale>
                      <am3d:sx n="1000000" d="1000000"/>
                      <am3d:sy n="1000000" d="1000000"/>
                      <am3d:sz n="1000000" d="1000000"/>
                    </am3d:scale>
                    <am3d:rot ax="-7457689" ay="199542" az="4529858"/>
                    <am3d:postTrans dx="0" dy="0" dz="0"/>
                  </am3d:trans>
                  <am3d:raster rName="Office3DRenderer" rVer="16.0.8326">
                    <am3d:blip r:embed="rId4"/>
                  </am3d:raster>
                  <am3d:objViewport viewportSz="7167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Modello 3D 6">
                <a:extLst>
                  <a:ext uri="{FF2B5EF4-FFF2-40B4-BE49-F238E27FC236}">
                    <a16:creationId xmlns:a16="http://schemas.microsoft.com/office/drawing/2014/main" id="{690C90F5-94F4-444C-866F-0DBF26BCF220}"/>
                  </a:ext>
                </a:extLst>
              </p:cNvPr>
              <p:cNvPicPr>
                <a:picLocks noGrp="1" noRot="1" noChangeAspect="1" noMove="1" noResize="1" noEditPoints="1" noAdjustHandles="1" noChangeArrowheads="1" noChangeShapeType="1" noCrop="1"/>
              </p:cNvPicPr>
              <p:nvPr/>
            </p:nvPicPr>
            <p:blipFill>
              <a:blip r:embed="rId4"/>
              <a:stretch>
                <a:fillRect/>
              </a:stretch>
            </p:blipFill>
            <p:spPr>
              <a:xfrm>
                <a:off x="6670476" y="1070785"/>
                <a:ext cx="4824536" cy="4950503"/>
              </a:xfrm>
              <a:prstGeom prst="rect">
                <a:avLst/>
              </a:prstGeom>
            </p:spPr>
          </p:pic>
        </mc:Fallback>
      </mc:AlternateContent>
    </p:spTree>
    <p:extLst>
      <p:ext uri="{BB962C8B-B14F-4D97-AF65-F5344CB8AC3E}">
        <p14:creationId xmlns:p14="http://schemas.microsoft.com/office/powerpoint/2010/main" val="374227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r>
              <a:rPr lang="it-IT" dirty="0"/>
              <a:t>Obiettivi di progetto</a:t>
            </a:r>
          </a:p>
        </p:txBody>
      </p:sp>
      <p:sp>
        <p:nvSpPr>
          <p:cNvPr id="3" name="CasellaDiTesto 2">
            <a:extLst>
              <a:ext uri="{FF2B5EF4-FFF2-40B4-BE49-F238E27FC236}">
                <a16:creationId xmlns:a16="http://schemas.microsoft.com/office/drawing/2014/main" id="{07C58F1B-99B6-41C3-97F6-A58DA6CBF7B1}"/>
              </a:ext>
            </a:extLst>
          </p:cNvPr>
          <p:cNvSpPr txBox="1"/>
          <p:nvPr/>
        </p:nvSpPr>
        <p:spPr>
          <a:xfrm>
            <a:off x="1450373" y="1417637"/>
            <a:ext cx="9145016" cy="646331"/>
          </a:xfrm>
          <a:prstGeom prst="rect">
            <a:avLst/>
          </a:prstGeom>
          <a:noFill/>
        </p:spPr>
        <p:txBody>
          <a:bodyPr wrap="square" rtlCol="0">
            <a:spAutoFit/>
          </a:bodyPr>
          <a:lstStyle/>
          <a:p>
            <a:r>
              <a:rPr lang="it-IT" dirty="0"/>
              <a:t>Scopo del progetto è la realizzazione di un pendolo inverso, avente come ingresso di controllo il </a:t>
            </a:r>
            <a:r>
              <a:rPr lang="it-IT" b="1" dirty="0"/>
              <a:t>MOMENTO ANGOLARE </a:t>
            </a:r>
            <a:r>
              <a:rPr lang="it-IT" dirty="0"/>
              <a:t>generato da un disco montato alla sua estremità</a:t>
            </a:r>
          </a:p>
        </p:txBody>
      </p:sp>
      <p:pic>
        <p:nvPicPr>
          <p:cNvPr id="5" name="Immagine 4">
            <a:extLst>
              <a:ext uri="{FF2B5EF4-FFF2-40B4-BE49-F238E27FC236}">
                <a16:creationId xmlns:a16="http://schemas.microsoft.com/office/drawing/2014/main" id="{084FD09E-BDD6-4D2E-8D94-4A201B5892D2}"/>
              </a:ext>
            </a:extLst>
          </p:cNvPr>
          <p:cNvPicPr>
            <a:picLocks noChangeAspect="1"/>
          </p:cNvPicPr>
          <p:nvPr/>
        </p:nvPicPr>
        <p:blipFill>
          <a:blip r:embed="rId3"/>
          <a:stretch>
            <a:fillRect/>
          </a:stretch>
        </p:blipFill>
        <p:spPr>
          <a:xfrm>
            <a:off x="1492933" y="2239225"/>
            <a:ext cx="5263617" cy="3972443"/>
          </a:xfrm>
          <a:prstGeom prst="rect">
            <a:avLst/>
          </a:prstGeom>
        </p:spPr>
      </p:pic>
      <p:sp>
        <p:nvSpPr>
          <p:cNvPr id="6" name="CasellaDiTesto 5">
            <a:extLst>
              <a:ext uri="{FF2B5EF4-FFF2-40B4-BE49-F238E27FC236}">
                <a16:creationId xmlns:a16="http://schemas.microsoft.com/office/drawing/2014/main" id="{A72731E2-ABB5-41AF-97BF-46309B68493F}"/>
              </a:ext>
            </a:extLst>
          </p:cNvPr>
          <p:cNvSpPr txBox="1"/>
          <p:nvPr/>
        </p:nvSpPr>
        <p:spPr>
          <a:xfrm>
            <a:off x="6958508" y="2348880"/>
            <a:ext cx="4536504" cy="1200329"/>
          </a:xfrm>
          <a:prstGeom prst="rect">
            <a:avLst/>
          </a:prstGeom>
          <a:noFill/>
        </p:spPr>
        <p:txBody>
          <a:bodyPr wrap="square" rtlCol="0">
            <a:spAutoFit/>
          </a:bodyPr>
          <a:lstStyle/>
          <a:p>
            <a:r>
              <a:rPr lang="it-IT" dirty="0"/>
              <a:t>Il feedback di controllo è dato dall’uso di:</a:t>
            </a:r>
          </a:p>
          <a:p>
            <a:pPr marL="285750" indent="-285750">
              <a:buFont typeface="Arial" panose="020B0604020202020204" pitchFamily="34" charset="0"/>
              <a:buChar char="•"/>
            </a:pPr>
            <a:r>
              <a:rPr lang="it-IT" dirty="0"/>
              <a:t>Accelerometro</a:t>
            </a:r>
          </a:p>
          <a:p>
            <a:pPr marL="285750" indent="-285750">
              <a:buFont typeface="Arial" panose="020B0604020202020204" pitchFamily="34" charset="0"/>
              <a:buChar char="•"/>
            </a:pPr>
            <a:r>
              <a:rPr lang="it-IT" dirty="0"/>
              <a:t>Giroscopio</a:t>
            </a:r>
          </a:p>
          <a:p>
            <a:pPr marL="285750" indent="-285750">
              <a:buFont typeface="Arial" panose="020B0604020202020204" pitchFamily="34" charset="0"/>
              <a:buChar char="•"/>
            </a:pPr>
            <a:r>
              <a:rPr lang="it-IT" dirty="0"/>
              <a:t>Encoder magnetico</a:t>
            </a:r>
          </a:p>
        </p:txBody>
      </p:sp>
      <p:sp>
        <p:nvSpPr>
          <p:cNvPr id="7" name="CasellaDiTesto 6">
            <a:extLst>
              <a:ext uri="{FF2B5EF4-FFF2-40B4-BE49-F238E27FC236}">
                <a16:creationId xmlns:a16="http://schemas.microsoft.com/office/drawing/2014/main" id="{0A72CB4C-F18A-4FA1-9796-6B17D4094B37}"/>
              </a:ext>
            </a:extLst>
          </p:cNvPr>
          <p:cNvSpPr txBox="1"/>
          <p:nvPr/>
        </p:nvSpPr>
        <p:spPr>
          <a:xfrm>
            <a:off x="6958508" y="3549076"/>
            <a:ext cx="4536504" cy="646331"/>
          </a:xfrm>
          <a:prstGeom prst="rect">
            <a:avLst/>
          </a:prstGeom>
          <a:noFill/>
        </p:spPr>
        <p:txBody>
          <a:bodyPr wrap="square" rtlCol="0">
            <a:spAutoFit/>
          </a:bodyPr>
          <a:lstStyle/>
          <a:p>
            <a:r>
              <a:rPr lang="it-IT" dirty="0"/>
              <a:t>Il controllo è affidato ad un Arduino Nano operante in real-time</a:t>
            </a:r>
          </a:p>
        </p:txBody>
      </p:sp>
      <p:pic>
        <p:nvPicPr>
          <p:cNvPr id="8" name="Immagine 7">
            <a:extLst>
              <a:ext uri="{FF2B5EF4-FFF2-40B4-BE49-F238E27FC236}">
                <a16:creationId xmlns:a16="http://schemas.microsoft.com/office/drawing/2014/main" id="{BC3C07E8-F4A7-4D4B-B1CE-88259081363D}"/>
              </a:ext>
            </a:extLst>
          </p:cNvPr>
          <p:cNvPicPr>
            <a:picLocks noChangeAspect="1"/>
          </p:cNvPicPr>
          <p:nvPr/>
        </p:nvPicPr>
        <p:blipFill>
          <a:blip r:embed="rId4"/>
          <a:stretch>
            <a:fillRect/>
          </a:stretch>
        </p:blipFill>
        <p:spPr>
          <a:xfrm>
            <a:off x="8386850" y="4225446"/>
            <a:ext cx="3310120" cy="2508540"/>
          </a:xfrm>
          <a:prstGeom prst="rect">
            <a:avLst/>
          </a:prstGeom>
        </p:spPr>
      </p:pic>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8D76A36C-A112-4D17-98F9-C6CEAC34AE6E}"/>
              </a:ext>
            </a:extLst>
          </p:cNvPr>
          <p:cNvSpPr txBox="1">
            <a:spLocks/>
          </p:cNvSpPr>
          <p:nvPr/>
        </p:nvSpPr>
        <p:spPr>
          <a:xfrm>
            <a:off x="1593436" y="764705"/>
            <a:ext cx="9782800" cy="5760639"/>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it-IT" sz="2000" dirty="0"/>
              <a:t>Il disco è il componente che permette, assieme al motore, di controllare il pendolo inverso. Dall’analisi effettuata si è evinto che l’inerzia del disco deve essere massimizzata.</a:t>
            </a:r>
          </a:p>
          <a:p>
            <a:pPr marL="0" indent="0">
              <a:buFont typeface="Euphemia" pitchFamily="34" charset="0"/>
              <a:buNone/>
            </a:pPr>
            <a:r>
              <a:rPr lang="it-IT" sz="2000" dirty="0"/>
              <a:t>Compatibilmente con gli ingombri degli altri componenti il raggio scelto è stato di 13 cm, quindi, come previsto dall’analisi il raggio più grande possibile.</a:t>
            </a:r>
          </a:p>
          <a:p>
            <a:pPr marL="0" indent="0">
              <a:buFont typeface="Euphemia" pitchFamily="34" charset="0"/>
              <a:buNone/>
            </a:pPr>
            <a:r>
              <a:rPr lang="it-IT" sz="2000" dirty="0"/>
              <a:t>Come anticipato nella sezione dell’analisi la scelta del materiale è cruciale, in quanto l’anello deve avere una buona inerzia. Qui sono entrati in gioco le limitazioni sulla strumentazione, infatti, non essendo possibile lavorare oggetti in metallo esso è stato pensato come una struttura composita da due dischi in legno, nella quale sono stati predisposti degli alloggiamenti per delle sfere in metallo e per le viti di montaggio. Entrambi servono a regolare la massa dell’anello e quindi ad aumentare l’inerzia.</a:t>
            </a:r>
          </a:p>
          <a:p>
            <a:pPr marL="0" indent="0">
              <a:buFont typeface="Euphemia" pitchFamily="34" charset="0"/>
              <a:buNone/>
            </a:pPr>
            <a:r>
              <a:rPr lang="it-IT" sz="2000" dirty="0"/>
              <a:t>Il disco è stato ottenuto attraverso una tagliatrice laser e il legno usato è di pioppo con uno spessore di 4 mm.  </a:t>
            </a:r>
          </a:p>
          <a:p>
            <a:pPr marL="0" indent="0">
              <a:buFont typeface="Euphemia" pitchFamily="34" charset="0"/>
              <a:buNone/>
            </a:pPr>
            <a:endParaRPr lang="it-IT" sz="2000" dirty="0"/>
          </a:p>
          <a:p>
            <a:pPr marL="0" indent="0">
              <a:buFont typeface="Euphemia" pitchFamily="34" charset="0"/>
              <a:buNone/>
            </a:pPr>
            <a:endParaRPr lang="it-IT" sz="2000" dirty="0"/>
          </a:p>
        </p:txBody>
      </p:sp>
    </p:spTree>
    <p:extLst>
      <p:ext uri="{BB962C8B-B14F-4D97-AF65-F5344CB8AC3E}">
        <p14:creationId xmlns:p14="http://schemas.microsoft.com/office/powerpoint/2010/main" val="239606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4645705-8010-4A7A-AC5C-A752F562E609}"/>
              </a:ext>
            </a:extLst>
          </p:cNvPr>
          <p:cNvSpPr>
            <a:spLocks noGrp="1"/>
          </p:cNvSpPr>
          <p:nvPr>
            <p:ph type="title"/>
          </p:nvPr>
        </p:nvSpPr>
        <p:spPr>
          <a:xfrm>
            <a:off x="1593436" y="177801"/>
            <a:ext cx="9782801" cy="658912"/>
          </a:xfrm>
        </p:spPr>
        <p:txBody>
          <a:bodyPr/>
          <a:lstStyle/>
          <a:p>
            <a:r>
              <a:rPr lang="it-IT" dirty="0"/>
              <a:t>Calcolo delle inerzie</a:t>
            </a:r>
          </a:p>
        </p:txBody>
      </p:sp>
      <p:sp>
        <p:nvSpPr>
          <p:cNvPr id="6" name="Segnaposto contenuto 5">
            <a:extLst>
              <a:ext uri="{FF2B5EF4-FFF2-40B4-BE49-F238E27FC236}">
                <a16:creationId xmlns:a16="http://schemas.microsoft.com/office/drawing/2014/main" id="{DF6062CF-0357-4632-BDDE-8729ECDDFBCE}"/>
              </a:ext>
            </a:extLst>
          </p:cNvPr>
          <p:cNvSpPr>
            <a:spLocks noGrp="1"/>
          </p:cNvSpPr>
          <p:nvPr>
            <p:ph idx="1"/>
          </p:nvPr>
        </p:nvSpPr>
        <p:spPr>
          <a:xfrm>
            <a:off x="1593436" y="836713"/>
            <a:ext cx="9782801" cy="5335487"/>
          </a:xfrm>
        </p:spPr>
        <p:txBody>
          <a:bodyPr>
            <a:normAutofit/>
          </a:bodyPr>
          <a:lstStyle/>
          <a:p>
            <a:pPr marL="0" indent="0">
              <a:buNone/>
            </a:pPr>
            <a:r>
              <a:rPr lang="it-IT" sz="2000" dirty="0"/>
              <a:t>Le equazioni del moto (come vedremo) sono state scritte con la convenzione </a:t>
            </a:r>
            <a:r>
              <a:rPr lang="it-IT" sz="2000" dirty="0" err="1"/>
              <a:t>Denavit-Hartenberg</a:t>
            </a:r>
            <a:r>
              <a:rPr lang="it-IT" sz="2000" dirty="0"/>
              <a:t> di conseguenza bisogna conoscere le inerzie dei componenti, nello specifico del braccio, e del disco attorno il proprio asse di rotazione.</a:t>
            </a:r>
          </a:p>
          <a:p>
            <a:pPr marL="0" indent="0">
              <a:buNone/>
            </a:pPr>
            <a:r>
              <a:rPr lang="it-IT" sz="2000" dirty="0"/>
              <a:t>Le inerzie quindi sono state calcolate attraverso il software Inventor, lo stesso con cui abbiamo progettato i pezzi.</a:t>
            </a:r>
          </a:p>
          <a:p>
            <a:pPr marL="0" indent="0">
              <a:buNone/>
            </a:pPr>
            <a:r>
              <a:rPr lang="it-IT" sz="2000" dirty="0"/>
              <a:t>Una problematica è stata data dai pezzi in plastica perché essendo stati stampati con un </a:t>
            </a:r>
            <a:r>
              <a:rPr lang="it-IT" sz="2000" dirty="0" err="1"/>
              <a:t>infill</a:t>
            </a:r>
            <a:r>
              <a:rPr lang="it-IT" sz="2000" dirty="0"/>
              <a:t> minore del 100% la densità del materiale è inferiore rispetto lo stesso componente stampato in PLA, ma pieno. Questo si è risolto calcolando una densità media del pezzo pesando il componente e dividendo il valore trovato per il volume. </a:t>
            </a:r>
          </a:p>
          <a:p>
            <a:pPr marL="0" indent="0">
              <a:buNone/>
            </a:pPr>
            <a:r>
              <a:rPr lang="it-IT" sz="2000" dirty="0"/>
              <a:t>Per quanto riguarda il disco dovendo essere l’inerzia regolabile il valore è stato calcolato trovando l’inerzia dei singoli componenti rispetto l’asse di rotazione passante per il baricentro e parallelo all’asse di rotazione del disco e poi calcolato con una semplice formula parametrica che prende in ingresso il numero di componenti usate.</a:t>
            </a:r>
          </a:p>
          <a:p>
            <a:pPr marL="0" indent="0">
              <a:buNone/>
            </a:pPr>
            <a:r>
              <a:rPr lang="it-IT" sz="2000" dirty="0"/>
              <a:t> </a:t>
            </a:r>
          </a:p>
        </p:txBody>
      </p:sp>
    </p:spTree>
    <p:extLst>
      <p:ext uri="{BB962C8B-B14F-4D97-AF65-F5344CB8AC3E}">
        <p14:creationId xmlns:p14="http://schemas.microsoft.com/office/powerpoint/2010/main" val="9477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5473836D-63E1-48C7-983F-EC82ACBB2ACA}"/>
              </a:ext>
            </a:extLst>
          </p:cNvPr>
          <p:cNvSpPr/>
          <p:nvPr/>
        </p:nvSpPr>
        <p:spPr>
          <a:xfrm>
            <a:off x="6094412" y="221072"/>
            <a:ext cx="19442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Analisi Teorica</a:t>
            </a:r>
          </a:p>
        </p:txBody>
      </p:sp>
      <p:sp>
        <p:nvSpPr>
          <p:cNvPr id="4" name="Rettangolo con angoli arrotondati 3">
            <a:extLst>
              <a:ext uri="{FF2B5EF4-FFF2-40B4-BE49-F238E27FC236}">
                <a16:creationId xmlns:a16="http://schemas.microsoft.com/office/drawing/2014/main" id="{BD882895-112D-49DD-8554-EF4A7C3A711E}"/>
              </a:ext>
            </a:extLst>
          </p:cNvPr>
          <p:cNvSpPr/>
          <p:nvPr/>
        </p:nvSpPr>
        <p:spPr>
          <a:xfrm>
            <a:off x="3358108" y="1043184"/>
            <a:ext cx="19442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Acquisto Componenti</a:t>
            </a:r>
          </a:p>
        </p:txBody>
      </p:sp>
      <p:sp>
        <p:nvSpPr>
          <p:cNvPr id="5" name="Rettangolo con angoli arrotondati 4">
            <a:extLst>
              <a:ext uri="{FF2B5EF4-FFF2-40B4-BE49-F238E27FC236}">
                <a16:creationId xmlns:a16="http://schemas.microsoft.com/office/drawing/2014/main" id="{86ABC15B-A561-4173-BFF9-A2A55AF70860}"/>
              </a:ext>
            </a:extLst>
          </p:cNvPr>
          <p:cNvSpPr/>
          <p:nvPr/>
        </p:nvSpPr>
        <p:spPr>
          <a:xfrm>
            <a:off x="8635534" y="1079292"/>
            <a:ext cx="216024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Progettazione meccanica</a:t>
            </a:r>
          </a:p>
        </p:txBody>
      </p:sp>
      <p:sp>
        <p:nvSpPr>
          <p:cNvPr id="7" name="Freccia a destra 6">
            <a:extLst>
              <a:ext uri="{FF2B5EF4-FFF2-40B4-BE49-F238E27FC236}">
                <a16:creationId xmlns:a16="http://schemas.microsoft.com/office/drawing/2014/main" id="{64D96F96-9959-4831-BFD4-6857D9FED55B}"/>
              </a:ext>
            </a:extLst>
          </p:cNvPr>
          <p:cNvSpPr/>
          <p:nvPr/>
        </p:nvSpPr>
        <p:spPr>
          <a:xfrm>
            <a:off x="986307" y="2147255"/>
            <a:ext cx="2160240" cy="112657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t>Arrivo Componenti</a:t>
            </a:r>
          </a:p>
        </p:txBody>
      </p:sp>
      <p:sp>
        <p:nvSpPr>
          <p:cNvPr id="8" name="Rettangolo con angoli arrotondati 7">
            <a:extLst>
              <a:ext uri="{FF2B5EF4-FFF2-40B4-BE49-F238E27FC236}">
                <a16:creationId xmlns:a16="http://schemas.microsoft.com/office/drawing/2014/main" id="{00F0128E-6F53-4079-9654-877CD02EA2D9}"/>
              </a:ext>
            </a:extLst>
          </p:cNvPr>
          <p:cNvSpPr/>
          <p:nvPr/>
        </p:nvSpPr>
        <p:spPr>
          <a:xfrm>
            <a:off x="3212926" y="2278493"/>
            <a:ext cx="2234580" cy="864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t>Sperimentazione Elettronica</a:t>
            </a:r>
          </a:p>
        </p:txBody>
      </p:sp>
      <p:sp>
        <p:nvSpPr>
          <p:cNvPr id="9" name="Rettangolo con angoli arrotondati 8">
            <a:extLst>
              <a:ext uri="{FF2B5EF4-FFF2-40B4-BE49-F238E27FC236}">
                <a16:creationId xmlns:a16="http://schemas.microsoft.com/office/drawing/2014/main" id="{FDAF2460-E8A7-41C2-BF2E-DD017A10A584}"/>
              </a:ext>
            </a:extLst>
          </p:cNvPr>
          <p:cNvSpPr/>
          <p:nvPr/>
        </p:nvSpPr>
        <p:spPr>
          <a:xfrm>
            <a:off x="1814703" y="3748478"/>
            <a:ext cx="2407501" cy="864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t>Scrittura delle API di lettura dei sensori</a:t>
            </a:r>
          </a:p>
        </p:txBody>
      </p:sp>
      <p:sp>
        <p:nvSpPr>
          <p:cNvPr id="10" name="Rettangolo con angoli arrotondati 9">
            <a:extLst>
              <a:ext uri="{FF2B5EF4-FFF2-40B4-BE49-F238E27FC236}">
                <a16:creationId xmlns:a16="http://schemas.microsoft.com/office/drawing/2014/main" id="{DFE56762-D236-4B02-8C76-D520BD44570C}"/>
              </a:ext>
            </a:extLst>
          </p:cNvPr>
          <p:cNvSpPr/>
          <p:nvPr/>
        </p:nvSpPr>
        <p:spPr>
          <a:xfrm>
            <a:off x="1545889" y="4786415"/>
            <a:ext cx="2945127" cy="864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t>Setup della stazione di debug e sperimentazione</a:t>
            </a:r>
          </a:p>
        </p:txBody>
      </p:sp>
      <p:sp>
        <p:nvSpPr>
          <p:cNvPr id="11" name="Rettangolo con angoli arrotondati 10">
            <a:extLst>
              <a:ext uri="{FF2B5EF4-FFF2-40B4-BE49-F238E27FC236}">
                <a16:creationId xmlns:a16="http://schemas.microsoft.com/office/drawing/2014/main" id="{E0BD2356-045D-4FD3-99D2-881B3F600678}"/>
              </a:ext>
            </a:extLst>
          </p:cNvPr>
          <p:cNvSpPr/>
          <p:nvPr/>
        </p:nvSpPr>
        <p:spPr>
          <a:xfrm>
            <a:off x="4330216" y="3748478"/>
            <a:ext cx="2407501" cy="864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t>Saldatura della scheda Elettronica</a:t>
            </a:r>
          </a:p>
        </p:txBody>
      </p:sp>
      <p:cxnSp>
        <p:nvCxnSpPr>
          <p:cNvPr id="13" name="Connettore a gomito 12">
            <a:extLst>
              <a:ext uri="{FF2B5EF4-FFF2-40B4-BE49-F238E27FC236}">
                <a16:creationId xmlns:a16="http://schemas.microsoft.com/office/drawing/2014/main" id="{F6617F49-4DCA-46F2-A339-B841E7A263C2}"/>
              </a:ext>
            </a:extLst>
          </p:cNvPr>
          <p:cNvCxnSpPr>
            <a:stCxn id="3" idx="1"/>
            <a:endCxn id="4" idx="0"/>
          </p:cNvCxnSpPr>
          <p:nvPr/>
        </p:nvCxnSpPr>
        <p:spPr>
          <a:xfrm rot="10800000" flipV="1">
            <a:off x="4330216" y="653120"/>
            <a:ext cx="1764196" cy="390064"/>
          </a:xfrm>
          <a:prstGeom prst="bentConnector2">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5" name="Connettore a gomito 14">
            <a:extLst>
              <a:ext uri="{FF2B5EF4-FFF2-40B4-BE49-F238E27FC236}">
                <a16:creationId xmlns:a16="http://schemas.microsoft.com/office/drawing/2014/main" id="{67E3EBBD-718E-40B4-83BB-26FC61DD4817}"/>
              </a:ext>
            </a:extLst>
          </p:cNvPr>
          <p:cNvCxnSpPr>
            <a:stCxn id="3" idx="3"/>
            <a:endCxn id="5" idx="0"/>
          </p:cNvCxnSpPr>
          <p:nvPr/>
        </p:nvCxnSpPr>
        <p:spPr>
          <a:xfrm>
            <a:off x="8038628" y="653120"/>
            <a:ext cx="1677026" cy="426172"/>
          </a:xfrm>
          <a:prstGeom prst="bentConnector2">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E92224A8-9889-4242-B553-C0B5F5A8A55E}"/>
              </a:ext>
            </a:extLst>
          </p:cNvPr>
          <p:cNvCxnSpPr>
            <a:stCxn id="4" idx="2"/>
            <a:endCxn id="8" idx="0"/>
          </p:cNvCxnSpPr>
          <p:nvPr/>
        </p:nvCxnSpPr>
        <p:spPr>
          <a:xfrm>
            <a:off x="4330216" y="1907280"/>
            <a:ext cx="0" cy="371213"/>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30" name="Connettore a gomito 29">
            <a:extLst>
              <a:ext uri="{FF2B5EF4-FFF2-40B4-BE49-F238E27FC236}">
                <a16:creationId xmlns:a16="http://schemas.microsoft.com/office/drawing/2014/main" id="{7900BB36-A22E-4B8F-ACD1-65D35D3FCD0A}"/>
              </a:ext>
            </a:extLst>
          </p:cNvPr>
          <p:cNvCxnSpPr>
            <a:stCxn id="8" idx="2"/>
            <a:endCxn id="9" idx="0"/>
          </p:cNvCxnSpPr>
          <p:nvPr/>
        </p:nvCxnSpPr>
        <p:spPr>
          <a:xfrm rot="5400000">
            <a:off x="3371391" y="2789652"/>
            <a:ext cx="605889" cy="1311762"/>
          </a:xfrm>
          <a:prstGeom prst="bentConnector3">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32" name="Connettore a gomito 31">
            <a:extLst>
              <a:ext uri="{FF2B5EF4-FFF2-40B4-BE49-F238E27FC236}">
                <a16:creationId xmlns:a16="http://schemas.microsoft.com/office/drawing/2014/main" id="{CF7D43FC-9B47-4A3B-B496-40BC6437B1EF}"/>
              </a:ext>
            </a:extLst>
          </p:cNvPr>
          <p:cNvCxnSpPr>
            <a:stCxn id="8" idx="2"/>
            <a:endCxn id="11" idx="0"/>
          </p:cNvCxnSpPr>
          <p:nvPr/>
        </p:nvCxnSpPr>
        <p:spPr>
          <a:xfrm rot="16200000" flipH="1">
            <a:off x="4629147" y="2843657"/>
            <a:ext cx="605889" cy="1203751"/>
          </a:xfrm>
          <a:prstGeom prst="bentConnector3">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9E646B1C-BD9C-4DFE-B4D7-B24A49AA340E}"/>
              </a:ext>
            </a:extLst>
          </p:cNvPr>
          <p:cNvCxnSpPr>
            <a:stCxn id="9" idx="2"/>
            <a:endCxn id="10" idx="0"/>
          </p:cNvCxnSpPr>
          <p:nvPr/>
        </p:nvCxnSpPr>
        <p:spPr>
          <a:xfrm flipH="1">
            <a:off x="3018453" y="4612574"/>
            <a:ext cx="1" cy="17384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36" name="Rettangolo con angoli arrotondati 35">
            <a:extLst>
              <a:ext uri="{FF2B5EF4-FFF2-40B4-BE49-F238E27FC236}">
                <a16:creationId xmlns:a16="http://schemas.microsoft.com/office/drawing/2014/main" id="{8FB419F7-91C0-499E-BA4D-C915F06F78C0}"/>
              </a:ext>
            </a:extLst>
          </p:cNvPr>
          <p:cNvSpPr/>
          <p:nvPr/>
        </p:nvSpPr>
        <p:spPr>
          <a:xfrm>
            <a:off x="4776721" y="4853054"/>
            <a:ext cx="2685844" cy="7361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a:t>Analisi Matlab dei dati</a:t>
            </a:r>
          </a:p>
          <a:p>
            <a:pPr algn="ctr"/>
            <a:r>
              <a:rPr lang="it-IT" dirty="0"/>
              <a:t>Stima di un modello</a:t>
            </a:r>
          </a:p>
        </p:txBody>
      </p:sp>
      <p:sp>
        <p:nvSpPr>
          <p:cNvPr id="37" name="Rettangolo con angoli arrotondati 36">
            <a:extLst>
              <a:ext uri="{FF2B5EF4-FFF2-40B4-BE49-F238E27FC236}">
                <a16:creationId xmlns:a16="http://schemas.microsoft.com/office/drawing/2014/main" id="{0B8D7F25-FBCE-4E70-82C0-DAAE1D3AC7CE}"/>
              </a:ext>
            </a:extLst>
          </p:cNvPr>
          <p:cNvSpPr/>
          <p:nvPr/>
        </p:nvSpPr>
        <p:spPr>
          <a:xfrm>
            <a:off x="5593957" y="1669755"/>
            <a:ext cx="2945127" cy="86409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a:t>Creazione di un simulatore su Matlab</a:t>
            </a:r>
          </a:p>
        </p:txBody>
      </p:sp>
      <p:cxnSp>
        <p:nvCxnSpPr>
          <p:cNvPr id="43" name="Connettore 2 42">
            <a:extLst>
              <a:ext uri="{FF2B5EF4-FFF2-40B4-BE49-F238E27FC236}">
                <a16:creationId xmlns:a16="http://schemas.microsoft.com/office/drawing/2014/main" id="{0DC1E7C3-797A-4D4D-9C07-C3AC534F1EDC}"/>
              </a:ext>
            </a:extLst>
          </p:cNvPr>
          <p:cNvCxnSpPr>
            <a:stCxn id="3" idx="2"/>
            <a:endCxn id="37" idx="0"/>
          </p:cNvCxnSpPr>
          <p:nvPr/>
        </p:nvCxnSpPr>
        <p:spPr>
          <a:xfrm>
            <a:off x="7066520" y="1085168"/>
            <a:ext cx="1" cy="584587"/>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5" name="Connettore 2 44">
            <a:extLst>
              <a:ext uri="{FF2B5EF4-FFF2-40B4-BE49-F238E27FC236}">
                <a16:creationId xmlns:a16="http://schemas.microsoft.com/office/drawing/2014/main" id="{85B666BE-CBB6-4C1F-A5B6-7A39AA8D4FA4}"/>
              </a:ext>
            </a:extLst>
          </p:cNvPr>
          <p:cNvCxnSpPr>
            <a:cxnSpLocks/>
            <a:stCxn id="10" idx="3"/>
            <a:endCxn id="36" idx="1"/>
          </p:cNvCxnSpPr>
          <p:nvPr/>
        </p:nvCxnSpPr>
        <p:spPr>
          <a:xfrm>
            <a:off x="4491016" y="5218463"/>
            <a:ext cx="285705" cy="2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ttangolo con angoli arrotondati 49">
            <a:extLst>
              <a:ext uri="{FF2B5EF4-FFF2-40B4-BE49-F238E27FC236}">
                <a16:creationId xmlns:a16="http://schemas.microsoft.com/office/drawing/2014/main" id="{5BF8CA00-552C-4E4B-8888-91EB4B4F91C4}"/>
              </a:ext>
            </a:extLst>
          </p:cNvPr>
          <p:cNvSpPr/>
          <p:nvPr/>
        </p:nvSpPr>
        <p:spPr>
          <a:xfrm>
            <a:off x="7858609" y="4888041"/>
            <a:ext cx="2626971" cy="59217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Calcolo dei parametri di controllo</a:t>
            </a:r>
          </a:p>
        </p:txBody>
      </p:sp>
      <p:sp>
        <p:nvSpPr>
          <p:cNvPr id="51" name="Rettangolo con angoli arrotondati 50">
            <a:extLst>
              <a:ext uri="{FF2B5EF4-FFF2-40B4-BE49-F238E27FC236}">
                <a16:creationId xmlns:a16="http://schemas.microsoft.com/office/drawing/2014/main" id="{4C4BAD3F-FDBC-41E4-A72E-E500DCE47835}"/>
              </a:ext>
            </a:extLst>
          </p:cNvPr>
          <p:cNvSpPr/>
          <p:nvPr/>
        </p:nvSpPr>
        <p:spPr>
          <a:xfrm>
            <a:off x="8054805" y="2925140"/>
            <a:ext cx="2234580" cy="86409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a:t>Creazione di una struttura per il Controllo</a:t>
            </a:r>
          </a:p>
        </p:txBody>
      </p:sp>
      <p:cxnSp>
        <p:nvCxnSpPr>
          <p:cNvPr id="53" name="Connettore a gomito 52">
            <a:extLst>
              <a:ext uri="{FF2B5EF4-FFF2-40B4-BE49-F238E27FC236}">
                <a16:creationId xmlns:a16="http://schemas.microsoft.com/office/drawing/2014/main" id="{542A324E-7E77-4F13-956E-51771A81C847}"/>
              </a:ext>
            </a:extLst>
          </p:cNvPr>
          <p:cNvCxnSpPr>
            <a:cxnSpLocks/>
            <a:stCxn id="37" idx="2"/>
            <a:endCxn id="51" idx="1"/>
          </p:cNvCxnSpPr>
          <p:nvPr/>
        </p:nvCxnSpPr>
        <p:spPr>
          <a:xfrm rot="16200000" flipH="1">
            <a:off x="7148995" y="2451377"/>
            <a:ext cx="823337" cy="9882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ttore a gomito 54">
            <a:extLst>
              <a:ext uri="{FF2B5EF4-FFF2-40B4-BE49-F238E27FC236}">
                <a16:creationId xmlns:a16="http://schemas.microsoft.com/office/drawing/2014/main" id="{FFE003F2-6A1C-4D05-81BC-73243056630C}"/>
              </a:ext>
            </a:extLst>
          </p:cNvPr>
          <p:cNvCxnSpPr>
            <a:cxnSpLocks/>
            <a:stCxn id="36" idx="3"/>
            <a:endCxn id="51" idx="1"/>
          </p:cNvCxnSpPr>
          <p:nvPr/>
        </p:nvCxnSpPr>
        <p:spPr>
          <a:xfrm flipV="1">
            <a:off x="7462565" y="3357188"/>
            <a:ext cx="592240" cy="18639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83D03272-54F7-4757-8FA0-F3B171E35BFE}"/>
              </a:ext>
            </a:extLst>
          </p:cNvPr>
          <p:cNvCxnSpPr>
            <a:cxnSpLocks/>
            <a:stCxn id="51" idx="2"/>
            <a:endCxn id="50" idx="0"/>
          </p:cNvCxnSpPr>
          <p:nvPr/>
        </p:nvCxnSpPr>
        <p:spPr>
          <a:xfrm>
            <a:off x="9172095" y="3789236"/>
            <a:ext cx="0" cy="10988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ettangolo con angoli arrotondati 61">
            <a:extLst>
              <a:ext uri="{FF2B5EF4-FFF2-40B4-BE49-F238E27FC236}">
                <a16:creationId xmlns:a16="http://schemas.microsoft.com/office/drawing/2014/main" id="{CF467451-7669-4812-A8D1-7A0121775BAE}"/>
              </a:ext>
            </a:extLst>
          </p:cNvPr>
          <p:cNvSpPr/>
          <p:nvPr/>
        </p:nvSpPr>
        <p:spPr>
          <a:xfrm>
            <a:off x="7856884" y="5908795"/>
            <a:ext cx="2626971" cy="59217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Implementazione Reale del controllo</a:t>
            </a:r>
          </a:p>
        </p:txBody>
      </p:sp>
      <p:cxnSp>
        <p:nvCxnSpPr>
          <p:cNvPr id="64" name="Connettore 2 63">
            <a:extLst>
              <a:ext uri="{FF2B5EF4-FFF2-40B4-BE49-F238E27FC236}">
                <a16:creationId xmlns:a16="http://schemas.microsoft.com/office/drawing/2014/main" id="{9D64A496-EE68-417E-9FD5-63B2D6257B85}"/>
              </a:ext>
            </a:extLst>
          </p:cNvPr>
          <p:cNvCxnSpPr>
            <a:stCxn id="50" idx="2"/>
            <a:endCxn id="62" idx="0"/>
          </p:cNvCxnSpPr>
          <p:nvPr/>
        </p:nvCxnSpPr>
        <p:spPr>
          <a:xfrm flipH="1">
            <a:off x="9170370" y="5480211"/>
            <a:ext cx="1725" cy="428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itolo 1">
            <a:extLst>
              <a:ext uri="{FF2B5EF4-FFF2-40B4-BE49-F238E27FC236}">
                <a16:creationId xmlns:a16="http://schemas.microsoft.com/office/drawing/2014/main" id="{26CFB43D-43B5-4C12-9721-1ACD9B2BEE38}"/>
              </a:ext>
            </a:extLst>
          </p:cNvPr>
          <p:cNvSpPr txBox="1">
            <a:spLocks/>
          </p:cNvSpPr>
          <p:nvPr/>
        </p:nvSpPr>
        <p:spPr>
          <a:xfrm>
            <a:off x="0" y="0"/>
            <a:ext cx="4176464" cy="576005"/>
          </a:xfrm>
          <a:prstGeom prst="rect">
            <a:avLst/>
          </a:prstGeom>
        </p:spPr>
        <p:style>
          <a:lnRef idx="0">
            <a:schemeClr val="dk1"/>
          </a:lnRef>
          <a:fillRef idx="3">
            <a:schemeClr val="dk1"/>
          </a:fillRef>
          <a:effectRef idx="3">
            <a:schemeClr val="dk1"/>
          </a:effectRef>
          <a:fontRef idx="minor">
            <a:schemeClr val="lt1"/>
          </a:fontRef>
        </p:style>
        <p:txBody>
          <a:bodyPr rtlCol="0">
            <a:normAutofit fontScale="97500"/>
          </a:bodyPr>
          <a:lstStyle>
            <a:lvl1pPr algn="l" defTabSz="914400" rtl="0" eaLnBrk="1" latinLnBrk="0" hangingPunct="1">
              <a:lnSpc>
                <a:spcPct val="90000"/>
              </a:lnSpc>
              <a:spcBef>
                <a:spcPct val="0"/>
              </a:spcBef>
              <a:buNone/>
              <a:defRPr sz="36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it-IT" dirty="0"/>
              <a:t>Roadmap di lavoro</a:t>
            </a:r>
          </a:p>
        </p:txBody>
      </p:sp>
    </p:spTree>
    <p:extLst>
      <p:ext uri="{BB962C8B-B14F-4D97-AF65-F5344CB8AC3E}">
        <p14:creationId xmlns:p14="http://schemas.microsoft.com/office/powerpoint/2010/main" val="249404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a:t>Progettazione Meccanica</a:t>
            </a:r>
          </a:p>
        </p:txBody>
      </p:sp>
      <p:sp>
        <p:nvSpPr>
          <p:cNvPr id="3" name="Sottotitolo 2"/>
          <p:cNvSpPr>
            <a:spLocks noGrp="1"/>
          </p:cNvSpPr>
          <p:nvPr>
            <p:ph type="subTitle" idx="1"/>
          </p:nvPr>
        </p:nvSpPr>
        <p:spPr/>
        <p:txBody>
          <a:bodyPr rtlCol="0"/>
          <a:lstStyle/>
          <a:p>
            <a:pPr rtl="0"/>
            <a:endParaRPr lang="it-IT" dirty="0"/>
          </a:p>
        </p:txBody>
      </p:sp>
    </p:spTree>
    <p:extLst>
      <p:ext uri="{BB962C8B-B14F-4D97-AF65-F5344CB8AC3E}">
        <p14:creationId xmlns:p14="http://schemas.microsoft.com/office/powerpoint/2010/main" val="54589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delle equazioni del moto</a:t>
            </a:r>
          </a:p>
        </p:txBody>
      </p:sp>
      <p:sp>
        <p:nvSpPr>
          <p:cNvPr id="3" name="Segnaposto contenuto 13">
            <a:extLst>
              <a:ext uri="{FF2B5EF4-FFF2-40B4-BE49-F238E27FC236}">
                <a16:creationId xmlns:a16="http://schemas.microsoft.com/office/drawing/2014/main" id="{A908DFEB-63E4-4A88-BE39-1740CEB72AA6}"/>
              </a:ext>
            </a:extLst>
          </p:cNvPr>
          <p:cNvSpPr txBox="1">
            <a:spLocks/>
          </p:cNvSpPr>
          <p:nvPr/>
        </p:nvSpPr>
        <p:spPr>
          <a:xfrm>
            <a:off x="1593852" y="1600200"/>
            <a:ext cx="9782385" cy="5141168"/>
          </a:xfrm>
          <a:prstGeom prst="rect">
            <a:avLst/>
          </a:prstGeom>
        </p:spPr>
        <p:txBody>
          <a:bodyPr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it-IT" sz="2000" dirty="0"/>
              <a:t>Il pendolo inverso è formato da un’asta incernierata su una delle due estremità e l’altra collegata a una massa. Esso è detto inverso in quanto la massa si trova al di sopra del centro di rotazione. </a:t>
            </a:r>
          </a:p>
          <a:p>
            <a:pPr marL="0" indent="0">
              <a:buFont typeface="Euphemia" pitchFamily="34" charset="0"/>
              <a:buNone/>
            </a:pPr>
            <a:r>
              <a:rPr lang="it-IT" sz="2000" dirty="0"/>
              <a:t>Lo scopo del progetto è quello di controllare il pendolo e posizionarlo in verticale, cioè nel suo punto di equilibrio </a:t>
            </a:r>
            <a:r>
              <a:rPr lang="it-IT" sz="2000" i="1" dirty="0"/>
              <a:t>instabile.</a:t>
            </a:r>
            <a:r>
              <a:rPr lang="it-IT" sz="2000" dirty="0"/>
              <a:t> </a:t>
            </a:r>
          </a:p>
          <a:p>
            <a:pPr marL="0" indent="0">
              <a:buFont typeface="Euphemia" pitchFamily="34" charset="0"/>
              <a:buNone/>
            </a:pPr>
            <a:r>
              <a:rPr lang="it-IT" sz="2000" dirty="0"/>
              <a:t>Il sistema è formato fondamentalmente da tre parti:</a:t>
            </a:r>
          </a:p>
          <a:p>
            <a:pPr>
              <a:buFont typeface="Arial" panose="020B0604020202020204" pitchFamily="34" charset="0"/>
              <a:buChar char="•"/>
            </a:pPr>
            <a:r>
              <a:rPr lang="it-IT" sz="2000" dirty="0"/>
              <a:t>Il pendolo;</a:t>
            </a:r>
          </a:p>
          <a:p>
            <a:pPr>
              <a:buFont typeface="Arial" panose="020B0604020202020204" pitchFamily="34" charset="0"/>
              <a:buChar char="•"/>
            </a:pPr>
            <a:r>
              <a:rPr lang="it-IT" sz="2000" dirty="0"/>
              <a:t>Il disco di controllo;</a:t>
            </a:r>
          </a:p>
          <a:p>
            <a:pPr>
              <a:buFont typeface="Arial" panose="020B0604020202020204" pitchFamily="34" charset="0"/>
              <a:buChar char="•"/>
            </a:pPr>
            <a:r>
              <a:rPr lang="it-IT" sz="2000" dirty="0"/>
              <a:t>Il motore.</a:t>
            </a:r>
          </a:p>
          <a:p>
            <a:pPr marL="0" indent="0">
              <a:buNone/>
            </a:pPr>
            <a:r>
              <a:rPr lang="it-IT" sz="2000" dirty="0"/>
              <a:t>Per poterle dimensionare si analizzeranno i </a:t>
            </a:r>
            <a:r>
              <a:rPr lang="it-IT" sz="2000" i="1" dirty="0"/>
              <a:t>momenti</a:t>
            </a:r>
            <a:r>
              <a:rPr lang="it-IT" sz="2000" dirty="0"/>
              <a:t> in gioco.</a:t>
            </a:r>
          </a:p>
          <a:p>
            <a:pPr marL="0" indent="0">
              <a:buNone/>
            </a:pPr>
            <a:endParaRPr lang="it-IT" sz="2000" dirty="0"/>
          </a:p>
        </p:txBody>
      </p:sp>
    </p:spTree>
    <p:extLst>
      <p:ext uri="{BB962C8B-B14F-4D97-AF65-F5344CB8AC3E}">
        <p14:creationId xmlns:p14="http://schemas.microsoft.com/office/powerpoint/2010/main" val="120049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ggetto 5">
            <a:extLst>
              <a:ext uri="{FF2B5EF4-FFF2-40B4-BE49-F238E27FC236}">
                <a16:creationId xmlns:a16="http://schemas.microsoft.com/office/drawing/2014/main" id="{DB0A2611-CCAB-4494-9E31-4720214A0896}"/>
              </a:ext>
            </a:extLst>
          </p:cNvPr>
          <p:cNvGraphicFramePr>
            <a:graphicFrameLocks noChangeAspect="1"/>
          </p:cNvGraphicFramePr>
          <p:nvPr/>
        </p:nvGraphicFramePr>
        <p:xfrm>
          <a:off x="8254652" y="270280"/>
          <a:ext cx="3256741" cy="4608000"/>
        </p:xfrm>
        <a:graphic>
          <a:graphicData uri="http://schemas.openxmlformats.org/presentationml/2006/ole">
            <mc:AlternateContent xmlns:mc="http://schemas.openxmlformats.org/markup-compatibility/2006">
              <mc:Choice xmlns:v="urn:schemas-microsoft-com:vml" Requires="v">
                <p:oleObj spid="_x0000_s1026" name="Acrobat Document" r:id="rId4" imgW="4533723" imgH="6415677" progId="AcroExch.Document.DC">
                  <p:embed/>
                </p:oleObj>
              </mc:Choice>
              <mc:Fallback>
                <p:oleObj name="Acrobat Document" r:id="rId4" imgW="4533723" imgH="6415677" progId="AcroExch.Document.DC">
                  <p:embed/>
                  <p:pic>
                    <p:nvPicPr>
                      <p:cNvPr id="6" name="Oggetto 5">
                        <a:extLst>
                          <a:ext uri="{FF2B5EF4-FFF2-40B4-BE49-F238E27FC236}">
                            <a16:creationId xmlns:a16="http://schemas.microsoft.com/office/drawing/2014/main" id="{DB0A2611-CCAB-4494-9E31-4720214A0896}"/>
                          </a:ext>
                        </a:extLst>
                      </p:cNvPr>
                      <p:cNvPicPr/>
                      <p:nvPr/>
                    </p:nvPicPr>
                    <p:blipFill>
                      <a:blip r:embed="rId5"/>
                      <a:stretch>
                        <a:fillRect/>
                      </a:stretch>
                    </p:blipFill>
                    <p:spPr>
                      <a:xfrm>
                        <a:off x="8254652" y="270280"/>
                        <a:ext cx="3256741" cy="46080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7" name="Segnaposto contenuto 13">
                <a:extLst>
                  <a:ext uri="{FF2B5EF4-FFF2-40B4-BE49-F238E27FC236}">
                    <a16:creationId xmlns:a16="http://schemas.microsoft.com/office/drawing/2014/main" id="{274221D5-4336-443C-893E-A294AC91E91D}"/>
                  </a:ext>
                </a:extLst>
              </p:cNvPr>
              <p:cNvSpPr txBox="1">
                <a:spLocks/>
              </p:cNvSpPr>
              <p:nvPr/>
            </p:nvSpPr>
            <p:spPr>
              <a:xfrm>
                <a:off x="1701924" y="270280"/>
                <a:ext cx="6912768" cy="6543096"/>
              </a:xfrm>
              <a:prstGeom prst="rect">
                <a:avLst/>
              </a:prstGeom>
            </p:spPr>
            <p:txBody>
              <a:bodyPr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sz="2000" dirty="0"/>
                  <a:t>Come è possibile vedere dalla figura nel sistema agiscono due forze:</a:t>
                </a:r>
              </a:p>
              <a:p>
                <a:pPr>
                  <a:buFont typeface="Arial" panose="020B0604020202020204" pitchFamily="34" charset="0"/>
                  <a:buChar char="•"/>
                </a:pPr>
                <a:r>
                  <a:rPr lang="it-IT" sz="2000" dirty="0"/>
                  <a:t>La forza peso del sistema, posizionata sul suo centro di massa;</a:t>
                </a:r>
              </a:p>
              <a:p>
                <a:pPr>
                  <a:buFont typeface="Arial" panose="020B0604020202020204" pitchFamily="34" charset="0"/>
                  <a:buChar char="•"/>
                </a:pPr>
                <a:r>
                  <a:rPr lang="it-IT" sz="2000" dirty="0"/>
                  <a:t>Il momento della ruota, </a:t>
                </a:r>
                <a:r>
                  <a:rPr lang="it-IT" sz="2000" i="1" dirty="0"/>
                  <a:t>generato dal motore</a:t>
                </a:r>
                <a:r>
                  <a:rPr lang="it-IT" sz="2000" dirty="0"/>
                  <a:t>.</a:t>
                </a:r>
              </a:p>
              <a:p>
                <a:pPr marL="0" indent="0">
                  <a:buNone/>
                </a:pPr>
                <a:r>
                  <a:rPr lang="it-IT" sz="2000" dirty="0">
                    <a:ea typeface="Cambria Math" panose="02040503050406030204" pitchFamily="18" charset="0"/>
                  </a:rPr>
                  <a:t>Fisicamente cosa accade:</a:t>
                </a:r>
              </a:p>
              <a:p>
                <a:pPr marL="0" indent="0">
                  <a:buNone/>
                </a:pPr>
                <a:r>
                  <a:rPr lang="it-IT" sz="2000" dirty="0">
                    <a:ea typeface="Cambria Math" panose="02040503050406030204" pitchFamily="18" charset="0"/>
                  </a:rPr>
                  <a:t>La forza peso tende a far ruotare verso il basso il pendolo mentre il momento del disco, controllato dal motore, di spingerlo verso l’alto. In tutto ciò, attraverso la sua inerzia, il sistema oppone resistenza alla rotazione.</a:t>
                </a:r>
              </a:p>
              <a:p>
                <a:pPr marL="0" indent="0">
                  <a:buNone/>
                </a:pPr>
                <a:r>
                  <a:rPr lang="it-IT" sz="2000" dirty="0"/>
                  <a:t>Quindi utilizzando la seconda equazione cardinale della meccanica è possibile scrivere l’equazione differenziale che regola il moto:</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𝐼</m:t>
                          </m:r>
                        </m:e>
                        <m:sub>
                          <m:r>
                            <a:rPr lang="it-IT" sz="2000" b="0" i="1" smtClean="0">
                              <a:latin typeface="Cambria Math" panose="02040503050406030204" pitchFamily="18" charset="0"/>
                            </a:rPr>
                            <m:t>𝑡</m:t>
                          </m:r>
                        </m:sub>
                      </m:sSub>
                      <m:r>
                        <a:rPr lang="it-IT" sz="2000" b="0" i="1" smtClean="0">
                          <a:latin typeface="Cambria Math" panose="02040503050406030204" pitchFamily="18" charset="0"/>
                          <a:ea typeface="Cambria Math" panose="02040503050406030204" pitchFamily="18" charset="0"/>
                        </a:rPr>
                        <m:t>∙</m:t>
                      </m:r>
                      <m:acc>
                        <m:accPr>
                          <m:chr m:val="̈"/>
                          <m:ctrlPr>
                            <a:rPr lang="it-IT" sz="2000" b="0" i="1" smtClean="0">
                              <a:latin typeface="Cambria Math" panose="02040503050406030204" pitchFamily="18" charset="0"/>
                              <a:ea typeface="Cambria Math" panose="02040503050406030204" pitchFamily="18" charset="0"/>
                            </a:rPr>
                          </m:ctrlPr>
                        </m:accPr>
                        <m:e>
                          <m:r>
                            <a:rPr lang="it-IT" sz="2000" b="0" i="1" smtClean="0">
                              <a:latin typeface="Cambria Math" panose="02040503050406030204" pitchFamily="18" charset="0"/>
                              <a:ea typeface="Cambria Math" panose="02040503050406030204" pitchFamily="18" charset="0"/>
                            </a:rPr>
                            <m:t>𝜃</m:t>
                          </m:r>
                        </m:e>
                      </m:acc>
                      <m:r>
                        <a:rPr lang="it-IT" sz="2000" b="0" i="1" smtClean="0">
                          <a:latin typeface="Cambria Math" panose="02040503050406030204" pitchFamily="18" charset="0"/>
                          <a:ea typeface="Cambria Math" panose="02040503050406030204" pitchFamily="18" charset="0"/>
                        </a:rPr>
                        <m:t>=</m:t>
                      </m:r>
                      <m:sSub>
                        <m:sSubPr>
                          <m:ctrlPr>
                            <a:rPr lang="it-IT" sz="2000" b="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𝐿</m:t>
                          </m:r>
                        </m:e>
                        <m:sub>
                          <m:r>
                            <a:rPr lang="it-IT" sz="2000" b="0" i="1" smtClean="0">
                              <a:latin typeface="Cambria Math" panose="02040503050406030204" pitchFamily="18" charset="0"/>
                              <a:ea typeface="Cambria Math" panose="02040503050406030204" pitchFamily="18" charset="0"/>
                            </a:rPr>
                            <m:t>𝐶𝑀</m:t>
                          </m:r>
                        </m:sub>
                      </m:sSub>
                      <m:sSub>
                        <m:sSubPr>
                          <m:ctrlPr>
                            <a:rPr lang="it-IT" sz="2000" b="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𝑀</m:t>
                          </m:r>
                        </m:e>
                        <m:sub>
                          <m:r>
                            <a:rPr lang="it-IT" sz="2000" b="0" i="1" smtClean="0">
                              <a:latin typeface="Cambria Math" panose="02040503050406030204" pitchFamily="18" charset="0"/>
                              <a:ea typeface="Cambria Math" panose="02040503050406030204" pitchFamily="18" charset="0"/>
                            </a:rPr>
                            <m:t>𝑠</m:t>
                          </m:r>
                        </m:sub>
                      </m:sSub>
                      <m:r>
                        <a:rPr lang="it-IT" sz="2000" b="0" i="1" smtClean="0">
                          <a:latin typeface="Cambria Math" panose="02040503050406030204" pitchFamily="18" charset="0"/>
                          <a:ea typeface="Cambria Math" panose="02040503050406030204" pitchFamily="18" charset="0"/>
                        </a:rPr>
                        <m:t>𝑔</m:t>
                      </m:r>
                      <m:func>
                        <m:funcPr>
                          <m:ctrlPr>
                            <a:rPr lang="it-IT" sz="2000" b="0" i="1" smtClean="0">
                              <a:latin typeface="Cambria Math" panose="02040503050406030204" pitchFamily="18" charset="0"/>
                              <a:ea typeface="Cambria Math" panose="02040503050406030204" pitchFamily="18" charset="0"/>
                            </a:rPr>
                          </m:ctrlPr>
                        </m:funcPr>
                        <m:fName>
                          <m:r>
                            <m:rPr>
                              <m:sty m:val="p"/>
                            </m:rPr>
                            <a:rPr lang="it-IT" sz="2000" b="0" i="0" smtClean="0">
                              <a:latin typeface="Cambria Math" panose="02040503050406030204" pitchFamily="18" charset="0"/>
                              <a:ea typeface="Cambria Math" panose="02040503050406030204" pitchFamily="18" charset="0"/>
                            </a:rPr>
                            <m:t>sin</m:t>
                          </m:r>
                        </m:fName>
                        <m:e>
                          <m:d>
                            <m:dPr>
                              <m:ctrlPr>
                                <a:rPr lang="it-IT" sz="2000" b="0" i="1" smtClean="0">
                                  <a:latin typeface="Cambria Math" panose="02040503050406030204" pitchFamily="18" charset="0"/>
                                  <a:ea typeface="Cambria Math" panose="02040503050406030204" pitchFamily="18" charset="0"/>
                                </a:rPr>
                              </m:ctrlPr>
                            </m:dPr>
                            <m:e>
                              <m:r>
                                <a:rPr lang="it-IT" sz="2000" b="0" i="1" smtClean="0">
                                  <a:latin typeface="Cambria Math" panose="02040503050406030204" pitchFamily="18" charset="0"/>
                                  <a:ea typeface="Cambria Math" panose="02040503050406030204" pitchFamily="18" charset="0"/>
                                </a:rPr>
                                <m:t>𝜃</m:t>
                              </m:r>
                            </m:e>
                          </m:d>
                        </m:e>
                      </m:func>
                      <m:r>
                        <a:rPr lang="it-IT" sz="2000" i="1">
                          <a:latin typeface="Cambria Math" panose="02040503050406030204" pitchFamily="18" charset="0"/>
                          <a:ea typeface="Cambria Math" panose="02040503050406030204" pitchFamily="18" charset="0"/>
                        </a:rPr>
                        <m:t>−</m:t>
                      </m:r>
                      <m:sSub>
                        <m:sSubPr>
                          <m:ctrlPr>
                            <a:rPr lang="it-IT" sz="200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𝐼</m:t>
                          </m:r>
                        </m:e>
                        <m:sub>
                          <m:r>
                            <a:rPr lang="it-IT" sz="2000" b="0" i="1" smtClean="0">
                              <a:latin typeface="Cambria Math" panose="02040503050406030204" pitchFamily="18" charset="0"/>
                              <a:ea typeface="Cambria Math" panose="02040503050406030204" pitchFamily="18" charset="0"/>
                            </a:rPr>
                            <m:t>𝑑</m:t>
                          </m:r>
                        </m:sub>
                      </m:sSub>
                      <m:r>
                        <a:rPr lang="it-IT" sz="2000" i="1">
                          <a:latin typeface="Cambria Math" panose="02040503050406030204" pitchFamily="18" charset="0"/>
                          <a:ea typeface="Cambria Math" panose="02040503050406030204" pitchFamily="18" charset="0"/>
                        </a:rPr>
                        <m:t>∙</m:t>
                      </m:r>
                      <m:sSub>
                        <m:sSubPr>
                          <m:ctrlPr>
                            <a:rPr lang="it-IT" sz="2000" i="1" smtClean="0">
                              <a:latin typeface="Cambria Math" panose="02040503050406030204" pitchFamily="18" charset="0"/>
                              <a:ea typeface="Cambria Math" panose="02040503050406030204" pitchFamily="18" charset="0"/>
                            </a:rPr>
                          </m:ctrlPr>
                        </m:sSubPr>
                        <m:e>
                          <m:acc>
                            <m:accPr>
                              <m:chr m:val="̇"/>
                              <m:ctrlPr>
                                <a:rPr lang="it-IT" sz="2000" i="1" smtClean="0">
                                  <a:latin typeface="Cambria Math" panose="02040503050406030204" pitchFamily="18" charset="0"/>
                                  <a:ea typeface="Cambria Math" panose="02040503050406030204" pitchFamily="18" charset="0"/>
                                </a:rPr>
                              </m:ctrlPr>
                            </m:accPr>
                            <m:e>
                              <m:r>
                                <a:rPr lang="it-IT" sz="2000" b="0" i="1" smtClean="0">
                                  <a:latin typeface="Cambria Math" panose="02040503050406030204" pitchFamily="18" charset="0"/>
                                  <a:ea typeface="Cambria Math" panose="02040503050406030204" pitchFamily="18" charset="0"/>
                                </a:rPr>
                                <m:t>𝑊</m:t>
                              </m:r>
                            </m:e>
                          </m:acc>
                        </m:e>
                        <m:sub>
                          <m:r>
                            <a:rPr lang="it-IT" sz="2000" b="0" i="1" smtClean="0">
                              <a:latin typeface="Cambria Math" panose="02040503050406030204" pitchFamily="18" charset="0"/>
                              <a:ea typeface="Cambria Math" panose="02040503050406030204" pitchFamily="18" charset="0"/>
                            </a:rPr>
                            <m:t>𝑖</m:t>
                          </m:r>
                        </m:sub>
                      </m:sSub>
                      <m:r>
                        <a:rPr lang="it-IT" sz="2000" b="0" i="1" smtClean="0">
                          <a:latin typeface="Cambria Math" panose="02040503050406030204" pitchFamily="18" charset="0"/>
                          <a:ea typeface="Cambria Math" panose="02040503050406030204" pitchFamily="18" charset="0"/>
                        </a:rPr>
                        <m:t>           (1)</m:t>
                      </m:r>
                    </m:oMath>
                  </m:oMathPara>
                </a14:m>
                <a:endParaRPr lang="it-IT" sz="2000" dirty="0">
                  <a:ea typeface="Cambria Math" panose="02040503050406030204" pitchFamily="18" charset="0"/>
                </a:endParaRPr>
              </a:p>
              <a:p>
                <a:pPr marL="0" indent="0">
                  <a:buNone/>
                </a:pPr>
                <a:endParaRPr lang="it-IT" sz="2000" dirty="0">
                  <a:ea typeface="Cambria Math" panose="02040503050406030204" pitchFamily="18" charset="0"/>
                </a:endParaRPr>
              </a:p>
              <a:p>
                <a:pPr marL="0" indent="0">
                  <a:buNone/>
                </a:pPr>
                <a:endParaRPr lang="it-IT" sz="2000" dirty="0">
                  <a:ea typeface="Cambria Math" panose="02040503050406030204" pitchFamily="18" charset="0"/>
                </a:endParaRPr>
              </a:p>
              <a:p>
                <a:pPr>
                  <a:buFont typeface="Arial" panose="020B0604020202020204" pitchFamily="34" charset="0"/>
                  <a:buChar char="•"/>
                </a:pPr>
                <a:endParaRPr lang="it-IT" sz="2000" dirty="0">
                  <a:ea typeface="Cambria Math" panose="02040503050406030204" pitchFamily="18" charset="0"/>
                </a:endParaRPr>
              </a:p>
              <a:p>
                <a:pPr marL="0" indent="0">
                  <a:buNone/>
                </a:pPr>
                <a:endParaRPr lang="it-IT" sz="2000" dirty="0"/>
              </a:p>
            </p:txBody>
          </p:sp>
        </mc:Choice>
        <mc:Fallback>
          <p:sp>
            <p:nvSpPr>
              <p:cNvPr id="7" name="Segnaposto contenuto 13">
                <a:extLst>
                  <a:ext uri="{FF2B5EF4-FFF2-40B4-BE49-F238E27FC236}">
                    <a16:creationId xmlns:a16="http://schemas.microsoft.com/office/drawing/2014/main" id="{274221D5-4336-443C-893E-A294AC91E91D}"/>
                  </a:ext>
                </a:extLst>
              </p:cNvPr>
              <p:cNvSpPr txBox="1">
                <a:spLocks noRot="1" noChangeAspect="1" noMove="1" noResize="1" noEditPoints="1" noAdjustHandles="1" noChangeArrowheads="1" noChangeShapeType="1" noTextEdit="1"/>
              </p:cNvSpPr>
              <p:nvPr/>
            </p:nvSpPr>
            <p:spPr>
              <a:xfrm>
                <a:off x="1701924" y="270280"/>
                <a:ext cx="6912768" cy="6543096"/>
              </a:xfrm>
              <a:prstGeom prst="rect">
                <a:avLst/>
              </a:prstGeom>
              <a:blipFill>
                <a:blip r:embed="rId6"/>
                <a:stretch>
                  <a:fillRect l="-882" t="-931" r="-2028"/>
                </a:stretch>
              </a:blipFill>
            </p:spPr>
            <p:txBody>
              <a:bodyPr/>
              <a:lstStyle/>
              <a:p>
                <a:r>
                  <a:rPr lang="it-IT">
                    <a:noFill/>
                  </a:rPr>
                  <a:t> </a:t>
                </a:r>
              </a:p>
            </p:txBody>
          </p:sp>
        </mc:Fallback>
      </mc:AlternateContent>
    </p:spTree>
    <p:extLst>
      <p:ext uri="{BB962C8B-B14F-4D97-AF65-F5344CB8AC3E}">
        <p14:creationId xmlns:p14="http://schemas.microsoft.com/office/powerpoint/2010/main" val="159483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ttangolo 3">
                <a:extLst>
                  <a:ext uri="{FF2B5EF4-FFF2-40B4-BE49-F238E27FC236}">
                    <a16:creationId xmlns:a16="http://schemas.microsoft.com/office/drawing/2014/main" id="{3E7498AA-BB6E-4964-A810-1F34F1FDD177}"/>
                  </a:ext>
                </a:extLst>
              </p:cNvPr>
              <p:cNvSpPr/>
              <p:nvPr/>
            </p:nvSpPr>
            <p:spPr>
              <a:xfrm>
                <a:off x="1485900" y="-27384"/>
                <a:ext cx="10009112" cy="5845190"/>
              </a:xfrm>
              <a:prstGeom prst="rect">
                <a:avLst/>
              </a:prstGeom>
            </p:spPr>
            <p:txBody>
              <a:bodyPr wrap="square">
                <a:spAutoFit/>
              </a:bodyPr>
              <a:lstStyle/>
              <a:p>
                <a:r>
                  <a:rPr lang="it-IT" sz="2000" dirty="0">
                    <a:ea typeface="Cambria Math" panose="02040503050406030204" pitchFamily="18" charset="0"/>
                  </a:rPr>
                  <a:t>O in forma equivalente</a:t>
                </a:r>
              </a:p>
              <a:p>
                <a:endParaRPr lang="it-IT" sz="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𝜃</m:t>
                          </m:r>
                        </m:e>
                      </m:acc>
                      <m:r>
                        <a:rPr lang="it-IT" sz="2000" i="1">
                          <a:latin typeface="Cambria Math" panose="02040503050406030204" pitchFamily="18" charset="0"/>
                          <a:ea typeface="Cambria Math" panose="02040503050406030204" pitchFamily="18" charset="0"/>
                        </a:rPr>
                        <m:t>=</m:t>
                      </m:r>
                      <m:f>
                        <m:fPr>
                          <m:ctrlPr>
                            <a:rPr lang="it-IT" sz="2000" i="1">
                              <a:latin typeface="Cambria Math" panose="02040503050406030204" pitchFamily="18" charset="0"/>
                              <a:ea typeface="Cambria Math" panose="02040503050406030204" pitchFamily="18" charset="0"/>
                            </a:rPr>
                          </m:ctrlPr>
                        </m:fPr>
                        <m:num>
                          <m:r>
                            <a:rPr lang="it-IT" sz="2000" i="1">
                              <a:latin typeface="Cambria Math" panose="02040503050406030204" pitchFamily="18" charset="0"/>
                              <a:ea typeface="Cambria Math" panose="02040503050406030204" pitchFamily="18" charset="0"/>
                            </a:rPr>
                            <m:t>1</m:t>
                          </m:r>
                        </m:num>
                        <m:den>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𝐼</m:t>
                              </m:r>
                            </m:e>
                            <m:sub>
                              <m:r>
                                <a:rPr lang="it-IT" sz="2000" i="1">
                                  <a:latin typeface="Cambria Math" panose="02040503050406030204" pitchFamily="18" charset="0"/>
                                  <a:ea typeface="Cambria Math" panose="02040503050406030204" pitchFamily="18" charset="0"/>
                                </a:rPr>
                                <m:t>𝑡</m:t>
                              </m:r>
                            </m:sub>
                          </m:sSub>
                        </m:den>
                      </m:f>
                      <m:d>
                        <m:dPr>
                          <m:ctrlPr>
                            <a:rPr lang="it-IT" sz="2000" i="1">
                              <a:latin typeface="Cambria Math" panose="02040503050406030204" pitchFamily="18" charset="0"/>
                              <a:ea typeface="Cambria Math" panose="02040503050406030204" pitchFamily="18" charset="0"/>
                            </a:rPr>
                          </m:ctrlPr>
                        </m:dPr>
                        <m:e>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𝐿</m:t>
                              </m:r>
                            </m:e>
                            <m:sub>
                              <m:r>
                                <a:rPr lang="it-IT" sz="2000" i="1">
                                  <a:latin typeface="Cambria Math" panose="02040503050406030204" pitchFamily="18" charset="0"/>
                                  <a:ea typeface="Cambria Math" panose="02040503050406030204" pitchFamily="18" charset="0"/>
                                </a:rPr>
                                <m:t>𝐶𝑀</m:t>
                              </m:r>
                            </m:sub>
                          </m:sSub>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𝑀</m:t>
                              </m:r>
                            </m:e>
                            <m:sub>
                              <m:r>
                                <a:rPr lang="it-IT" sz="2000" i="1">
                                  <a:latin typeface="Cambria Math" panose="02040503050406030204" pitchFamily="18" charset="0"/>
                                  <a:ea typeface="Cambria Math" panose="02040503050406030204" pitchFamily="18" charset="0"/>
                                </a:rPr>
                                <m:t>𝑠</m:t>
                              </m:r>
                            </m:sub>
                          </m:sSub>
                          <m:r>
                            <a:rPr lang="it-IT" sz="2000" i="1">
                              <a:latin typeface="Cambria Math" panose="02040503050406030204" pitchFamily="18" charset="0"/>
                              <a:ea typeface="Cambria Math" panose="02040503050406030204" pitchFamily="18" charset="0"/>
                            </a:rPr>
                            <m:t>𝑔</m:t>
                          </m:r>
                          <m:func>
                            <m:funcPr>
                              <m:ctrlPr>
                                <a:rPr lang="it-IT" sz="2000" i="1">
                                  <a:latin typeface="Cambria Math" panose="02040503050406030204" pitchFamily="18" charset="0"/>
                                  <a:ea typeface="Cambria Math" panose="02040503050406030204" pitchFamily="18" charset="0"/>
                                </a:rPr>
                              </m:ctrlPr>
                            </m:funcPr>
                            <m:fName>
                              <m:r>
                                <m:rPr>
                                  <m:sty m:val="p"/>
                                </m:rPr>
                                <a:rPr lang="it-IT" sz="2000">
                                  <a:latin typeface="Cambria Math" panose="02040503050406030204" pitchFamily="18" charset="0"/>
                                  <a:ea typeface="Cambria Math" panose="02040503050406030204" pitchFamily="18" charset="0"/>
                                </a:rPr>
                                <m:t>sin</m:t>
                              </m:r>
                            </m:fName>
                            <m:e>
                              <m:d>
                                <m:dPr>
                                  <m:ctrlPr>
                                    <a:rPr lang="it-IT" sz="2000" i="1">
                                      <a:latin typeface="Cambria Math" panose="02040503050406030204" pitchFamily="18" charset="0"/>
                                      <a:ea typeface="Cambria Math" panose="02040503050406030204" pitchFamily="18" charset="0"/>
                                    </a:rPr>
                                  </m:ctrlPr>
                                </m:dPr>
                                <m:e>
                                  <m:r>
                                    <a:rPr lang="it-IT" sz="2000" i="1">
                                      <a:latin typeface="Cambria Math" panose="02040503050406030204" pitchFamily="18" charset="0"/>
                                      <a:ea typeface="Cambria Math" panose="02040503050406030204" pitchFamily="18" charset="0"/>
                                    </a:rPr>
                                    <m:t>𝜃</m:t>
                                  </m:r>
                                </m:e>
                              </m:d>
                            </m:e>
                          </m:func>
                          <m:r>
                            <a:rPr lang="it-IT" sz="2000" i="1">
                              <a:latin typeface="Cambria Math" panose="02040503050406030204" pitchFamily="18" charset="0"/>
                              <a:ea typeface="Cambria Math" panose="02040503050406030204" pitchFamily="18" charset="0"/>
                            </a:rPr>
                            <m:t>−</m:t>
                          </m:r>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𝐼</m:t>
                              </m:r>
                            </m:e>
                            <m:sub>
                              <m:r>
                                <a:rPr lang="it-IT" sz="2000" i="1">
                                  <a:latin typeface="Cambria Math" panose="02040503050406030204" pitchFamily="18" charset="0"/>
                                  <a:ea typeface="Cambria Math" panose="02040503050406030204" pitchFamily="18" charset="0"/>
                                </a:rPr>
                                <m:t>𝑑</m:t>
                              </m:r>
                            </m:sub>
                          </m:sSub>
                          <m:r>
                            <a:rPr lang="it-IT" sz="2000" i="1">
                              <a:latin typeface="Cambria Math" panose="02040503050406030204" pitchFamily="18" charset="0"/>
                              <a:ea typeface="Cambria Math" panose="02040503050406030204" pitchFamily="18" charset="0"/>
                            </a:rPr>
                            <m:t>∙</m:t>
                          </m:r>
                          <m:sSub>
                            <m:sSubPr>
                              <m:ctrlPr>
                                <a:rPr lang="it-IT" sz="2000" i="1">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𝑊</m:t>
                                  </m:r>
                                </m:e>
                              </m:acc>
                            </m:e>
                            <m:sub>
                              <m:r>
                                <a:rPr lang="it-IT" sz="2000" i="1">
                                  <a:latin typeface="Cambria Math" panose="02040503050406030204" pitchFamily="18" charset="0"/>
                                  <a:ea typeface="Cambria Math" panose="02040503050406030204" pitchFamily="18" charset="0"/>
                                </a:rPr>
                                <m:t>𝑖</m:t>
                              </m:r>
                            </m:sub>
                          </m:sSub>
                        </m:e>
                      </m:d>
                      <m:r>
                        <a:rPr lang="it-IT" sz="2000" i="1">
                          <a:latin typeface="Cambria Math" panose="02040503050406030204" pitchFamily="18" charset="0"/>
                          <a:ea typeface="Cambria Math" panose="02040503050406030204" pitchFamily="18" charset="0"/>
                        </a:rPr>
                        <m:t>          (2)</m:t>
                      </m:r>
                    </m:oMath>
                  </m:oMathPara>
                </a14:m>
                <a:endParaRPr lang="it-IT" sz="2000" dirty="0">
                  <a:ea typeface="Cambria Math" panose="02040503050406030204" pitchFamily="18" charset="0"/>
                </a:endParaRPr>
              </a:p>
              <a:p>
                <a:endParaRPr lang="it-IT" sz="400" dirty="0"/>
              </a:p>
              <a:p>
                <a:r>
                  <a:rPr lang="it-IT" sz="2000" dirty="0"/>
                  <a:t>Questa equazione dice che l’accelerazione angolare che il pendolo possiede è pari alla differenza dei due momenti in gioco diviso l’inerzia totale del sistema</a:t>
                </a:r>
                <a:r>
                  <a:rPr lang="it-IT" sz="2000" dirty="0">
                    <a:ea typeface="Cambria Math" panose="02040503050406030204" pitchFamily="18" charset="0"/>
                  </a:rPr>
                  <a:t>.</a:t>
                </a:r>
              </a:p>
              <a:p>
                <a:r>
                  <a:rPr lang="it-IT" sz="2000" dirty="0">
                    <a:ea typeface="Cambria Math" panose="02040503050406030204" pitchFamily="18" charset="0"/>
                  </a:rPr>
                  <a:t>L’obiettivo è quello di raggiungere la verticale di conseguenza, secondo la     fig. 1, l’accelerazione </a:t>
                </a:r>
                <a14:m>
                  <m:oMath xmlns:m="http://schemas.openxmlformats.org/officeDocument/2006/math">
                    <m:acc>
                      <m:accPr>
                        <m:chr m:val="̈"/>
                        <m:ctrlPr>
                          <a:rPr lang="it-IT" sz="2000" i="1" smtClean="0">
                            <a:latin typeface="Cambria Math" panose="02040503050406030204" pitchFamily="18" charset="0"/>
                            <a:ea typeface="Cambria Math" panose="02040503050406030204" pitchFamily="18" charset="0"/>
                          </a:rPr>
                        </m:ctrlPr>
                      </m:accPr>
                      <m:e>
                        <m:r>
                          <a:rPr lang="it-IT" sz="2000" i="1" smtClean="0">
                            <a:latin typeface="Cambria Math" panose="02040503050406030204" pitchFamily="18" charset="0"/>
                            <a:ea typeface="Cambria Math" panose="02040503050406030204" pitchFamily="18" charset="0"/>
                          </a:rPr>
                          <m:t>𝜃</m:t>
                        </m:r>
                      </m:e>
                    </m:acc>
                  </m:oMath>
                </a14:m>
                <a:r>
                  <a:rPr lang="it-IT" sz="2000" dirty="0">
                    <a:ea typeface="Cambria Math" panose="02040503050406030204" pitchFamily="18" charset="0"/>
                  </a:rPr>
                  <a:t> deve essere resa negativa e minimizzata, perché in questo modo si ottiene l’effetto di vincere la forza peso, e si raggiunge la verticale nel minor tempo possibile, riducendo la possibilità che il motore vada in saturazione, tematica che verrà trattata più in là. </a:t>
                </a:r>
              </a:p>
              <a:p>
                <a:endParaRPr lang="it-IT" sz="300" dirty="0">
                  <a:ea typeface="Cambria Math" panose="02040503050406030204" pitchFamily="18" charset="0"/>
                </a:endParaRPr>
              </a:p>
              <a:p>
                <a:r>
                  <a:rPr lang="it-IT" sz="2000" dirty="0">
                    <a:ea typeface="Cambria Math" panose="02040503050406030204" pitchFamily="18" charset="0"/>
                  </a:rPr>
                  <a:t>Di conseguenza:</a:t>
                </a:r>
              </a:p>
              <a:p>
                <a14:m>
                  <m:oMathPara xmlns:m="http://schemas.openxmlformats.org/officeDocument/2006/math">
                    <m:oMathParaPr>
                      <m:jc m:val="centerGroup"/>
                    </m:oMathParaPr>
                    <m:oMath xmlns:m="http://schemas.openxmlformats.org/officeDocument/2006/math">
                      <m:f>
                        <m:fPr>
                          <m:ctrlPr>
                            <a:rPr lang="it-IT" sz="2000" i="1">
                              <a:latin typeface="Cambria Math" panose="02040503050406030204" pitchFamily="18" charset="0"/>
                              <a:ea typeface="Cambria Math" panose="02040503050406030204" pitchFamily="18" charset="0"/>
                            </a:rPr>
                          </m:ctrlPr>
                        </m:fPr>
                        <m:num>
                          <m:r>
                            <a:rPr lang="it-IT" sz="2000" i="1">
                              <a:latin typeface="Cambria Math" panose="02040503050406030204" pitchFamily="18" charset="0"/>
                              <a:ea typeface="Cambria Math" panose="02040503050406030204" pitchFamily="18" charset="0"/>
                            </a:rPr>
                            <m:t>1</m:t>
                          </m:r>
                        </m:num>
                        <m:den>
                          <m:sSub>
                            <m:sSubPr>
                              <m:ctrlPr>
                                <a:rPr lang="it-IT" sz="2000" i="1">
                                  <a:highlight>
                                    <a:srgbClr val="00FF00"/>
                                  </a:highlight>
                                  <a:latin typeface="Cambria Math" panose="02040503050406030204" pitchFamily="18" charset="0"/>
                                  <a:ea typeface="Cambria Math" panose="02040503050406030204" pitchFamily="18" charset="0"/>
                                </a:rPr>
                              </m:ctrlPr>
                            </m:sSubPr>
                            <m:e>
                              <m:r>
                                <a:rPr lang="it-IT" sz="2000" i="1">
                                  <a:highlight>
                                    <a:srgbClr val="00FF00"/>
                                  </a:highlight>
                                  <a:latin typeface="Cambria Math" panose="02040503050406030204" pitchFamily="18" charset="0"/>
                                  <a:ea typeface="Cambria Math" panose="02040503050406030204" pitchFamily="18" charset="0"/>
                                </a:rPr>
                                <m:t>𝐼</m:t>
                              </m:r>
                            </m:e>
                            <m:sub>
                              <m:r>
                                <a:rPr lang="it-IT" sz="2000" i="1">
                                  <a:highlight>
                                    <a:srgbClr val="00FF00"/>
                                  </a:highlight>
                                  <a:latin typeface="Cambria Math" panose="02040503050406030204" pitchFamily="18" charset="0"/>
                                  <a:ea typeface="Cambria Math" panose="02040503050406030204" pitchFamily="18" charset="0"/>
                                </a:rPr>
                                <m:t>𝑡</m:t>
                              </m:r>
                            </m:sub>
                          </m:sSub>
                        </m:den>
                      </m:f>
                      <m:d>
                        <m:dPr>
                          <m:ctrlPr>
                            <a:rPr lang="it-IT" sz="2000" i="1">
                              <a:latin typeface="Cambria Math" panose="02040503050406030204" pitchFamily="18" charset="0"/>
                              <a:ea typeface="Cambria Math" panose="02040503050406030204" pitchFamily="18" charset="0"/>
                            </a:rPr>
                          </m:ctrlPr>
                        </m:dPr>
                        <m:e>
                          <m:sSub>
                            <m:sSubPr>
                              <m:ctrlPr>
                                <a:rPr lang="it-IT" sz="2000" i="1">
                                  <a:highlight>
                                    <a:srgbClr val="00FFFF"/>
                                  </a:highlight>
                                  <a:latin typeface="Cambria Math" panose="02040503050406030204" pitchFamily="18" charset="0"/>
                                  <a:ea typeface="Cambria Math" panose="02040503050406030204" pitchFamily="18" charset="0"/>
                                </a:rPr>
                              </m:ctrlPr>
                            </m:sSubPr>
                            <m:e>
                              <m:r>
                                <a:rPr lang="it-IT" sz="2000" i="1">
                                  <a:highlight>
                                    <a:srgbClr val="00FFFF"/>
                                  </a:highlight>
                                  <a:latin typeface="Cambria Math" panose="02040503050406030204" pitchFamily="18" charset="0"/>
                                  <a:ea typeface="Cambria Math" panose="02040503050406030204" pitchFamily="18" charset="0"/>
                                </a:rPr>
                                <m:t>𝐿</m:t>
                              </m:r>
                            </m:e>
                            <m:sub>
                              <m:r>
                                <a:rPr lang="it-IT" sz="2000" i="1">
                                  <a:highlight>
                                    <a:srgbClr val="00FFFF"/>
                                  </a:highlight>
                                  <a:latin typeface="Cambria Math" panose="02040503050406030204" pitchFamily="18" charset="0"/>
                                  <a:ea typeface="Cambria Math" panose="02040503050406030204" pitchFamily="18" charset="0"/>
                                </a:rPr>
                                <m:t>𝐶𝑀</m:t>
                              </m:r>
                            </m:sub>
                          </m:sSub>
                          <m:sSub>
                            <m:sSubPr>
                              <m:ctrlPr>
                                <a:rPr lang="it-IT" sz="2000" i="1">
                                  <a:highlight>
                                    <a:srgbClr val="00FFFF"/>
                                  </a:highlight>
                                  <a:latin typeface="Cambria Math" panose="02040503050406030204" pitchFamily="18" charset="0"/>
                                  <a:ea typeface="Cambria Math" panose="02040503050406030204" pitchFamily="18" charset="0"/>
                                </a:rPr>
                              </m:ctrlPr>
                            </m:sSubPr>
                            <m:e>
                              <m:r>
                                <a:rPr lang="it-IT" sz="2000" i="1">
                                  <a:highlight>
                                    <a:srgbClr val="00FFFF"/>
                                  </a:highlight>
                                  <a:latin typeface="Cambria Math" panose="02040503050406030204" pitchFamily="18" charset="0"/>
                                  <a:ea typeface="Cambria Math" panose="02040503050406030204" pitchFamily="18" charset="0"/>
                                </a:rPr>
                                <m:t>𝑀</m:t>
                              </m:r>
                            </m:e>
                            <m:sub>
                              <m:r>
                                <a:rPr lang="it-IT" sz="2000" i="1">
                                  <a:highlight>
                                    <a:srgbClr val="00FFFF"/>
                                  </a:highlight>
                                  <a:latin typeface="Cambria Math" panose="02040503050406030204" pitchFamily="18" charset="0"/>
                                  <a:ea typeface="Cambria Math" panose="02040503050406030204" pitchFamily="18" charset="0"/>
                                </a:rPr>
                                <m:t>𝑠</m:t>
                              </m:r>
                            </m:sub>
                          </m:sSub>
                          <m:r>
                            <a:rPr lang="it-IT" sz="2000" i="1">
                              <a:highlight>
                                <a:srgbClr val="00FFFF"/>
                              </a:highlight>
                              <a:latin typeface="Cambria Math" panose="02040503050406030204" pitchFamily="18" charset="0"/>
                              <a:ea typeface="Cambria Math" panose="02040503050406030204" pitchFamily="18" charset="0"/>
                            </a:rPr>
                            <m:t>𝑔</m:t>
                          </m:r>
                          <m:func>
                            <m:funcPr>
                              <m:ctrlPr>
                                <a:rPr lang="it-IT" sz="2000" i="1">
                                  <a:highlight>
                                    <a:srgbClr val="00FFFF"/>
                                  </a:highlight>
                                  <a:latin typeface="Cambria Math" panose="02040503050406030204" pitchFamily="18" charset="0"/>
                                  <a:ea typeface="Cambria Math" panose="02040503050406030204" pitchFamily="18" charset="0"/>
                                </a:rPr>
                              </m:ctrlPr>
                            </m:funcPr>
                            <m:fName>
                              <m:r>
                                <m:rPr>
                                  <m:sty m:val="p"/>
                                </m:rPr>
                                <a:rPr lang="it-IT" sz="2000">
                                  <a:highlight>
                                    <a:srgbClr val="00FFFF"/>
                                  </a:highlight>
                                  <a:latin typeface="Cambria Math" panose="02040503050406030204" pitchFamily="18" charset="0"/>
                                  <a:ea typeface="Cambria Math" panose="02040503050406030204" pitchFamily="18" charset="0"/>
                                </a:rPr>
                                <m:t>sin</m:t>
                              </m:r>
                            </m:fName>
                            <m:e>
                              <m:d>
                                <m:dPr>
                                  <m:ctrlPr>
                                    <a:rPr lang="it-IT" sz="2000" i="1">
                                      <a:highlight>
                                        <a:srgbClr val="00FFFF"/>
                                      </a:highlight>
                                      <a:latin typeface="Cambria Math" panose="02040503050406030204" pitchFamily="18" charset="0"/>
                                      <a:ea typeface="Cambria Math" panose="02040503050406030204" pitchFamily="18" charset="0"/>
                                    </a:rPr>
                                  </m:ctrlPr>
                                </m:dPr>
                                <m:e>
                                  <m:r>
                                    <a:rPr lang="it-IT" sz="2000" i="1">
                                      <a:highlight>
                                        <a:srgbClr val="00FFFF"/>
                                      </a:highlight>
                                      <a:latin typeface="Cambria Math" panose="02040503050406030204" pitchFamily="18" charset="0"/>
                                      <a:ea typeface="Cambria Math" panose="02040503050406030204" pitchFamily="18" charset="0"/>
                                    </a:rPr>
                                    <m:t>𝜃</m:t>
                                  </m:r>
                                </m:e>
                              </m:d>
                            </m:e>
                          </m:func>
                          <m:r>
                            <a:rPr lang="it-IT" sz="2000" i="1">
                              <a:latin typeface="Cambria Math" panose="02040503050406030204" pitchFamily="18" charset="0"/>
                              <a:ea typeface="Cambria Math" panose="02040503050406030204" pitchFamily="18" charset="0"/>
                            </a:rPr>
                            <m:t>−</m:t>
                          </m:r>
                          <m:sSub>
                            <m:sSubPr>
                              <m:ctrlPr>
                                <a:rPr lang="it-IT" sz="2000" i="1">
                                  <a:highlight>
                                    <a:srgbClr val="FF00FF"/>
                                  </a:highlight>
                                  <a:latin typeface="Cambria Math" panose="02040503050406030204" pitchFamily="18" charset="0"/>
                                  <a:ea typeface="Cambria Math" panose="02040503050406030204" pitchFamily="18" charset="0"/>
                                </a:rPr>
                              </m:ctrlPr>
                            </m:sSubPr>
                            <m:e>
                              <m:r>
                                <a:rPr lang="it-IT" sz="2000" i="1">
                                  <a:highlight>
                                    <a:srgbClr val="FF00FF"/>
                                  </a:highlight>
                                  <a:latin typeface="Cambria Math" panose="02040503050406030204" pitchFamily="18" charset="0"/>
                                  <a:ea typeface="Cambria Math" panose="02040503050406030204" pitchFamily="18" charset="0"/>
                                </a:rPr>
                                <m:t>𝐼</m:t>
                              </m:r>
                            </m:e>
                            <m:sub>
                              <m:r>
                                <a:rPr lang="it-IT" sz="2000" i="1">
                                  <a:highlight>
                                    <a:srgbClr val="FF00FF"/>
                                  </a:highlight>
                                  <a:latin typeface="Cambria Math" panose="02040503050406030204" pitchFamily="18" charset="0"/>
                                  <a:ea typeface="Cambria Math" panose="02040503050406030204" pitchFamily="18" charset="0"/>
                                </a:rPr>
                                <m:t>𝑑</m:t>
                              </m:r>
                            </m:sub>
                          </m:sSub>
                          <m:sSub>
                            <m:sSubPr>
                              <m:ctrlPr>
                                <a:rPr lang="it-IT" sz="2000" i="1">
                                  <a:highlight>
                                    <a:srgbClr val="FF00FF"/>
                                  </a:highlight>
                                  <a:latin typeface="Cambria Math" panose="02040503050406030204" pitchFamily="18" charset="0"/>
                                  <a:ea typeface="Cambria Math" panose="02040503050406030204" pitchFamily="18" charset="0"/>
                                </a:rPr>
                              </m:ctrlPr>
                            </m:sSubPr>
                            <m:e>
                              <m:acc>
                                <m:accPr>
                                  <m:chr m:val="̇"/>
                                  <m:ctrlPr>
                                    <a:rPr lang="it-IT" sz="2000" i="1">
                                      <a:highlight>
                                        <a:srgbClr val="FF00FF"/>
                                      </a:highlight>
                                      <a:latin typeface="Cambria Math" panose="02040503050406030204" pitchFamily="18" charset="0"/>
                                      <a:ea typeface="Cambria Math" panose="02040503050406030204" pitchFamily="18" charset="0"/>
                                    </a:rPr>
                                  </m:ctrlPr>
                                </m:accPr>
                                <m:e>
                                  <m:r>
                                    <a:rPr lang="it-IT" sz="2000" i="1">
                                      <a:highlight>
                                        <a:srgbClr val="FF00FF"/>
                                      </a:highlight>
                                      <a:latin typeface="Cambria Math" panose="02040503050406030204" pitchFamily="18" charset="0"/>
                                      <a:ea typeface="Cambria Math" panose="02040503050406030204" pitchFamily="18" charset="0"/>
                                    </a:rPr>
                                    <m:t>𝑊</m:t>
                                  </m:r>
                                </m:e>
                              </m:acc>
                            </m:e>
                            <m:sub>
                              <m:r>
                                <a:rPr lang="it-IT" sz="2000" i="1">
                                  <a:highlight>
                                    <a:srgbClr val="FF00FF"/>
                                  </a:highlight>
                                  <a:latin typeface="Cambria Math" panose="02040503050406030204" pitchFamily="18" charset="0"/>
                                  <a:ea typeface="Cambria Math" panose="02040503050406030204" pitchFamily="18" charset="0"/>
                                </a:rPr>
                                <m:t>𝑖</m:t>
                              </m:r>
                            </m:sub>
                          </m:sSub>
                        </m:e>
                      </m:d>
                    </m:oMath>
                  </m:oMathPara>
                </a14:m>
                <a:endParaRPr lang="it-IT" sz="2000" dirty="0">
                  <a:ea typeface="Cambria Math" panose="02040503050406030204" pitchFamily="18" charset="0"/>
                </a:endParaRPr>
              </a:p>
              <a:p>
                <a:endParaRPr lang="it-IT" sz="200" dirty="0">
                  <a:ea typeface="Cambria Math" panose="02040503050406030204" pitchFamily="18" charset="0"/>
                </a:endParaRPr>
              </a:p>
              <a:p>
                <a:pPr marL="285750" indent="-285750">
                  <a:buFont typeface="Arial" panose="020B0604020202020204" pitchFamily="34" charset="0"/>
                  <a:buChar char="•"/>
                </a:pPr>
                <a:r>
                  <a:rPr lang="it-IT" sz="2000" dirty="0">
                    <a:highlight>
                      <a:srgbClr val="00FFFF"/>
                    </a:highlight>
                    <a:ea typeface="Cambria Math" panose="02040503050406030204" pitchFamily="18" charset="0"/>
                  </a:rPr>
                  <a:t>Il momento della forza peso viene minimizzato;</a:t>
                </a:r>
              </a:p>
              <a:p>
                <a:pPr marL="285750" indent="-285750">
                  <a:buFont typeface="Arial" panose="020B0604020202020204" pitchFamily="34" charset="0"/>
                  <a:buChar char="•"/>
                </a:pPr>
                <a:r>
                  <a:rPr lang="it-IT" sz="2000" dirty="0">
                    <a:highlight>
                      <a:srgbClr val="FF00FF"/>
                    </a:highlight>
                    <a:ea typeface="Cambria Math" panose="02040503050406030204" pitchFamily="18" charset="0"/>
                  </a:rPr>
                  <a:t>Il momento del disco viene massimizzato;</a:t>
                </a:r>
              </a:p>
              <a:p>
                <a:pPr marL="285750" indent="-285750">
                  <a:buFont typeface="Arial" panose="020B0604020202020204" pitchFamily="34" charset="0"/>
                  <a:buChar char="•"/>
                </a:pPr>
                <a:r>
                  <a:rPr lang="it-IT" sz="2000" dirty="0">
                    <a:highlight>
                      <a:srgbClr val="00FF00"/>
                    </a:highlight>
                    <a:ea typeface="Cambria Math" panose="02040503050406030204" pitchFamily="18" charset="0"/>
                  </a:rPr>
                  <a:t>L’inerzia totale viene minimizzata.</a:t>
                </a:r>
              </a:p>
              <a:p>
                <a:endParaRPr lang="it-IT" sz="2000" dirty="0">
                  <a:ea typeface="Cambria Math" panose="02040503050406030204" pitchFamily="18" charset="0"/>
                </a:endParaRPr>
              </a:p>
              <a:p>
                <a:endParaRPr lang="it-IT" sz="2000" dirty="0">
                  <a:ea typeface="Cambria Math" panose="02040503050406030204" pitchFamily="18" charset="0"/>
                </a:endParaRPr>
              </a:p>
            </p:txBody>
          </p:sp>
        </mc:Choice>
        <mc:Fallback>
          <p:sp>
            <p:nvSpPr>
              <p:cNvPr id="4" name="Rettangolo 3">
                <a:extLst>
                  <a:ext uri="{FF2B5EF4-FFF2-40B4-BE49-F238E27FC236}">
                    <a16:creationId xmlns:a16="http://schemas.microsoft.com/office/drawing/2014/main" id="{3E7498AA-BB6E-4964-A810-1F34F1FDD177}"/>
                  </a:ext>
                </a:extLst>
              </p:cNvPr>
              <p:cNvSpPr>
                <a:spLocks noRot="1" noChangeAspect="1" noMove="1" noResize="1" noEditPoints="1" noAdjustHandles="1" noChangeArrowheads="1" noChangeShapeType="1" noTextEdit="1"/>
              </p:cNvSpPr>
              <p:nvPr/>
            </p:nvSpPr>
            <p:spPr>
              <a:xfrm>
                <a:off x="1485900" y="-27384"/>
                <a:ext cx="10009112" cy="5845190"/>
              </a:xfrm>
              <a:prstGeom prst="rect">
                <a:avLst/>
              </a:prstGeom>
              <a:blipFill>
                <a:blip r:embed="rId3"/>
                <a:stretch>
                  <a:fillRect l="-670" t="-626" r="-974"/>
                </a:stretch>
              </a:blipFill>
            </p:spPr>
            <p:txBody>
              <a:bodyPr/>
              <a:lstStyle/>
              <a:p>
                <a:r>
                  <a:rPr lang="it-IT">
                    <a:noFill/>
                  </a:rPr>
                  <a:t> </a:t>
                </a:r>
              </a:p>
            </p:txBody>
          </p:sp>
        </mc:Fallback>
      </mc:AlternateContent>
    </p:spTree>
    <p:extLst>
      <p:ext uri="{BB962C8B-B14F-4D97-AF65-F5344CB8AC3E}">
        <p14:creationId xmlns:p14="http://schemas.microsoft.com/office/powerpoint/2010/main" val="3080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3F2B5D09-F1EB-4371-8638-DAAE163D9FB5}"/>
                  </a:ext>
                </a:extLst>
              </p:cNvPr>
              <p:cNvSpPr>
                <a:spLocks noGrp="1"/>
              </p:cNvSpPr>
              <p:nvPr>
                <p:ph sz="half" idx="1"/>
              </p:nvPr>
            </p:nvSpPr>
            <p:spPr>
              <a:xfrm>
                <a:off x="1593436" y="260648"/>
                <a:ext cx="10045592" cy="6552728"/>
              </a:xfrm>
            </p:spPr>
            <p:txBody>
              <a:bodyPr anchor="ctr">
                <a:normAutofit lnSpcReduction="10000"/>
              </a:bodyPr>
              <a:lstStyle/>
              <a:p>
                <a:pPr marL="0" lvl="0" indent="0">
                  <a:lnSpc>
                    <a:spcPct val="100000"/>
                  </a:lnSpc>
                  <a:spcBef>
                    <a:spcPts val="0"/>
                  </a:spcBef>
                  <a:buNone/>
                </a:pPr>
                <a:r>
                  <a:rPr lang="it-IT" sz="2000" dirty="0">
                    <a:solidFill>
                      <a:srgbClr val="465562"/>
                    </a:solidFill>
                    <a:ea typeface="Cambria Math" panose="02040503050406030204" pitchFamily="18" charset="0"/>
                  </a:rPr>
                  <a:t>Analizziamo singolarmente le componenti della funzione e introduciamo dei parametri per scegliere la forma, e il materiale.</a:t>
                </a:r>
              </a:p>
              <a:p>
                <a:pPr marL="0" lvl="0" indent="0">
                  <a:lnSpc>
                    <a:spcPct val="100000"/>
                  </a:lnSpc>
                  <a:spcBef>
                    <a:spcPts val="0"/>
                  </a:spcBef>
                  <a:buNone/>
                </a:pPr>
                <a:r>
                  <a:rPr lang="it-IT" sz="2000" dirty="0">
                    <a:solidFill>
                      <a:srgbClr val="465562"/>
                    </a:solidFill>
                    <a:ea typeface="Cambria Math" panose="02040503050406030204" pitchFamily="18" charset="0"/>
                  </a:rPr>
                  <a:t>Supponendo che l’asta sia un parallelepipedo a base quadrata, e che il corpo rotante sia un anello circolare, con dei raggi di dimensione trascurabile.</a:t>
                </a:r>
              </a:p>
              <a:p>
                <a:pPr marL="0" indent="0">
                  <a:buNone/>
                </a:pPr>
                <a:r>
                  <a:rPr lang="en-US" sz="1800" dirty="0" err="1"/>
                  <a:t>Indichiamo</a:t>
                </a:r>
                <a:r>
                  <a:rPr lang="en-US" sz="1800" dirty="0"/>
                  <a:t> con:	</a:t>
                </a:r>
              </a:p>
              <a:p>
                <a:pPr lvl="6">
                  <a:buFont typeface="Arial" panose="020B0604020202020204" pitchFamily="34" charset="0"/>
                  <a:buChar char="•"/>
                </a:pPr>
                <a:r>
                  <a:rPr lang="en-US" sz="2000" dirty="0"/>
                  <a:t>L   la </a:t>
                </a:r>
                <a:r>
                  <a:rPr lang="en-US" sz="2000" dirty="0" err="1"/>
                  <a:t>lunghezza</a:t>
                </a:r>
                <a:r>
                  <a:rPr lang="en-US" sz="2000" dirty="0"/>
                  <a:t> del </a:t>
                </a:r>
                <a:r>
                  <a:rPr lang="en-US" sz="2000" dirty="0" err="1"/>
                  <a:t>pendolo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it-IT" sz="2000" b="0" i="1" smtClean="0">
                            <a:latin typeface="Cambria Math" panose="02040503050406030204" pitchFamily="18" charset="0"/>
                          </a:rPr>
                          <m:t>𝐴</m:t>
                        </m:r>
                      </m:e>
                      <m:sub>
                        <m:r>
                          <a:rPr lang="it-IT" sz="2000" b="0" i="1" smtClean="0">
                            <a:latin typeface="Cambria Math" panose="02040503050406030204" pitchFamily="18" charset="0"/>
                          </a:rPr>
                          <m:t>𝑏</m:t>
                        </m:r>
                      </m:sub>
                    </m:sSub>
                  </m:oMath>
                </a14:m>
                <a:r>
                  <a:rPr lang="en-US" sz="2000" dirty="0"/>
                  <a:t>  l’area di base del </a:t>
                </a:r>
                <a:r>
                  <a:rPr lang="en-US" sz="2000" dirty="0" err="1"/>
                  <a:t>parallelepipedo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𝜌</m:t>
                        </m:r>
                      </m:e>
                      <m:sub>
                        <m:r>
                          <a:rPr lang="it-IT" sz="2000" b="0" i="1" smtClean="0">
                            <a:latin typeface="Cambria Math" panose="02040503050406030204" pitchFamily="18" charset="0"/>
                          </a:rPr>
                          <m:t>𝑝</m:t>
                        </m:r>
                      </m:sub>
                    </m:sSub>
                  </m:oMath>
                </a14:m>
                <a:r>
                  <a:rPr lang="en-US" sz="2000" dirty="0"/>
                  <a:t>  la </a:t>
                </a:r>
                <a:r>
                  <a:rPr lang="en-US" sz="2000" dirty="0" err="1"/>
                  <a:t>densità</a:t>
                </a:r>
                <a:r>
                  <a:rPr lang="en-US" sz="2000" dirty="0"/>
                  <a:t> del </a:t>
                </a:r>
                <a:r>
                  <a:rPr lang="en-US" sz="2000" dirty="0" err="1"/>
                  <a:t>pendolo</a:t>
                </a:r>
                <a:r>
                  <a:rPr lang="en-US" sz="2000" dirty="0"/>
                  <a:t>;</a:t>
                </a:r>
              </a:p>
              <a:p>
                <a:pPr lvl="6">
                  <a:buFont typeface="Arial" panose="020B0604020202020204" pitchFamily="34" charset="0"/>
                  <a:buChar char="•"/>
                </a:pPr>
                <a:r>
                  <a:rPr lang="en-US" sz="2000" dirty="0"/>
                  <a:t>R   </a:t>
                </a:r>
                <a:r>
                  <a:rPr lang="en-US" sz="2000" dirty="0" err="1"/>
                  <a:t>il</a:t>
                </a:r>
                <a:r>
                  <a:rPr lang="en-US" sz="2000" dirty="0"/>
                  <a:t> </a:t>
                </a:r>
                <a:r>
                  <a:rPr lang="en-US" sz="2000" dirty="0" err="1"/>
                  <a:t>raggio</a:t>
                </a:r>
                <a:r>
                  <a:rPr lang="en-US" sz="2000" dirty="0"/>
                  <a:t> </a:t>
                </a:r>
                <a:r>
                  <a:rPr lang="en-US" sz="2000" dirty="0" err="1"/>
                  <a:t>maggiore</a:t>
                </a:r>
                <a:r>
                  <a:rPr lang="en-US" sz="2000" dirty="0"/>
                  <a:t> </a:t>
                </a:r>
                <a:r>
                  <a:rPr lang="en-US" sz="2000" dirty="0" err="1"/>
                  <a:t>dell’anello</a:t>
                </a:r>
                <a:r>
                  <a:rPr lang="en-US" sz="2000" dirty="0"/>
                  <a:t>;</a:t>
                </a:r>
              </a:p>
              <a:p>
                <a:pPr lvl="6">
                  <a:buFont typeface="Arial" panose="020B0604020202020204" pitchFamily="34" charset="0"/>
                  <a:buChar char="•"/>
                </a:pPr>
                <a:r>
                  <a:rPr lang="en-US" sz="2000" dirty="0"/>
                  <a:t>k   lo </a:t>
                </a:r>
                <a:r>
                  <a:rPr lang="en-US" sz="2000" dirty="0" err="1"/>
                  <a:t>spessore</a:t>
                </a:r>
                <a:r>
                  <a:rPr lang="en-US" sz="2000" dirty="0"/>
                  <a:t> </a:t>
                </a:r>
                <a:r>
                  <a:rPr lang="en-US" sz="2000" dirty="0" err="1"/>
                  <a:t>dell’anello</a:t>
                </a:r>
                <a:r>
                  <a:rPr lang="en-US" sz="2000" dirty="0"/>
                  <a:t>;</a:t>
                </a:r>
              </a:p>
              <a:p>
                <a:pPr lvl="6">
                  <a:buFont typeface="Arial" panose="020B0604020202020204" pitchFamily="34" charset="0"/>
                  <a:buChar char="•"/>
                </a:pPr>
                <a:r>
                  <a:rPr lang="en-US" sz="2000" dirty="0"/>
                  <a:t>z   la </a:t>
                </a:r>
                <a:r>
                  <a:rPr lang="en-US" sz="2000" dirty="0" err="1"/>
                  <a:t>profondità</a:t>
                </a:r>
                <a:r>
                  <a:rPr lang="en-US" sz="2000" dirty="0"/>
                  <a:t> </a:t>
                </a:r>
                <a:r>
                  <a:rPr lang="en-US" sz="2000" dirty="0" err="1"/>
                  <a:t>dell’anello</a:t>
                </a:r>
                <a:r>
                  <a:rPr lang="en-US" sz="2000" dirty="0"/>
                  <a:t>;</a:t>
                </a:r>
              </a:p>
              <a:p>
                <a:pPr lvl="6">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𝜌</m:t>
                        </m:r>
                      </m:e>
                      <m:sub>
                        <m:r>
                          <a:rPr lang="it-IT" sz="2000" b="0" i="1" smtClean="0">
                            <a:latin typeface="Cambria Math" panose="02040503050406030204" pitchFamily="18" charset="0"/>
                            <a:ea typeface="Cambria Math" panose="02040503050406030204" pitchFamily="18" charset="0"/>
                          </a:rPr>
                          <m:t>𝑎</m:t>
                        </m:r>
                      </m:sub>
                    </m:sSub>
                  </m:oMath>
                </a14:m>
                <a:r>
                  <a:rPr lang="en-US" sz="2000" dirty="0"/>
                  <a:t>  la </a:t>
                </a:r>
                <a:r>
                  <a:rPr lang="en-US" sz="2000" dirty="0" err="1"/>
                  <a:t>densità</a:t>
                </a:r>
                <a:r>
                  <a:rPr lang="en-US" sz="2000" dirty="0"/>
                  <a:t> </a:t>
                </a:r>
                <a:r>
                  <a:rPr lang="en-US" sz="2000" dirty="0" err="1"/>
                  <a:t>dell’anello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it-IT" sz="2000" b="0" i="1" smtClean="0">
                            <a:latin typeface="Cambria Math" panose="02040503050406030204" pitchFamily="18" charset="0"/>
                          </a:rPr>
                          <m:t>𝑀</m:t>
                        </m:r>
                      </m:e>
                      <m:sub>
                        <m:r>
                          <a:rPr lang="it-IT" sz="2000" b="0" i="1" smtClean="0">
                            <a:latin typeface="Cambria Math" panose="02040503050406030204" pitchFamily="18" charset="0"/>
                          </a:rPr>
                          <m:t>𝑚</m:t>
                        </m:r>
                      </m:sub>
                    </m:sSub>
                  </m:oMath>
                </a14:m>
                <a:r>
                  <a:rPr lang="en-US" sz="2000" dirty="0"/>
                  <a:t> la massa del </a:t>
                </a:r>
                <a:r>
                  <a:rPr lang="en-US" sz="2000" dirty="0" err="1"/>
                  <a:t>motore</a:t>
                </a:r>
                <a:r>
                  <a:rPr lang="en-US" sz="2000" dirty="0"/>
                  <a:t>;</a:t>
                </a:r>
              </a:p>
              <a:p>
                <a:pPr lvl="6">
                  <a:buFont typeface="Arial" panose="020B0604020202020204" pitchFamily="34" charset="0"/>
                  <a:buChar char="•"/>
                </a:pPr>
                <a14:m>
                  <m:oMath xmlns:m="http://schemas.openxmlformats.org/officeDocument/2006/math">
                    <m:sSub>
                      <m:sSubPr>
                        <m:ctrlPr>
                          <a:rPr lang="it-IT" sz="2000" i="1" smtClean="0">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𝑤</m:t>
                            </m:r>
                          </m:e>
                        </m:acc>
                      </m:e>
                      <m:sub>
                        <m:r>
                          <a:rPr lang="it-IT" sz="2000" i="1">
                            <a:latin typeface="Cambria Math" panose="02040503050406030204" pitchFamily="18" charset="0"/>
                            <a:ea typeface="Cambria Math" panose="02040503050406030204" pitchFamily="18" charset="0"/>
                          </a:rPr>
                          <m:t>𝑎</m:t>
                        </m:r>
                      </m:sub>
                    </m:sSub>
                  </m:oMath>
                </a14:m>
                <a:r>
                  <a:rPr lang="en-US" sz="2000" dirty="0"/>
                  <a:t>  </a:t>
                </a:r>
                <a:r>
                  <a:rPr lang="en-US" sz="2000" dirty="0" err="1"/>
                  <a:t>l’accelerazione</a:t>
                </a:r>
                <a:r>
                  <a:rPr lang="en-US" sz="2000" dirty="0"/>
                  <a:t> </a:t>
                </a:r>
                <a:r>
                  <a:rPr lang="en-US" sz="2000" dirty="0" err="1"/>
                  <a:t>angolare</a:t>
                </a:r>
                <a:r>
                  <a:rPr lang="en-US" sz="2000" dirty="0"/>
                  <a:t> </a:t>
                </a:r>
                <a:r>
                  <a:rPr lang="en-US" sz="2000" dirty="0" err="1"/>
                  <a:t>relativa</a:t>
                </a:r>
                <a:r>
                  <a:rPr lang="en-US" sz="2000" dirty="0"/>
                  <a:t> del disco.</a:t>
                </a:r>
              </a:p>
              <a:p>
                <a:pPr marL="0" indent="0">
                  <a:buNone/>
                </a:pPr>
                <a:r>
                  <a:rPr lang="en-US" sz="1800" dirty="0"/>
                  <a:t>Si </a:t>
                </a:r>
                <a:r>
                  <a:rPr lang="en-US" sz="1800" dirty="0" err="1"/>
                  <a:t>noti</a:t>
                </a:r>
                <a:r>
                  <a:rPr lang="en-US" sz="1800" dirty="0"/>
                  <a:t> </a:t>
                </a:r>
                <a:r>
                  <a:rPr lang="en-US" sz="1800" dirty="0" err="1"/>
                  <a:t>che</a:t>
                </a:r>
                <a:r>
                  <a:rPr lang="en-US" sz="1800" dirty="0"/>
                  <a:t> </a:t>
                </a:r>
                <a:r>
                  <a:rPr lang="en-US" sz="1800" dirty="0" err="1"/>
                  <a:t>il</a:t>
                </a:r>
                <a:r>
                  <a:rPr lang="en-US" sz="1800" dirty="0"/>
                  <a:t> </a:t>
                </a:r>
                <a:r>
                  <a:rPr lang="en-US" sz="1800" dirty="0" err="1"/>
                  <a:t>momento</a:t>
                </a:r>
                <a:r>
                  <a:rPr lang="en-US" sz="1800" dirty="0"/>
                  <a:t> </a:t>
                </a:r>
                <a:r>
                  <a:rPr lang="en-US" sz="1800" dirty="0" err="1"/>
                  <a:t>della</a:t>
                </a:r>
                <a:r>
                  <a:rPr lang="en-US" sz="1800" dirty="0"/>
                  <a:t> forza peso </a:t>
                </a:r>
                <a:r>
                  <a:rPr lang="en-US" sz="1800" dirty="0" err="1"/>
                  <a:t>varia</a:t>
                </a:r>
                <a:r>
                  <a:rPr lang="en-US" sz="1800" dirty="0"/>
                  <a:t> con </a:t>
                </a:r>
                <a:r>
                  <a:rPr lang="en-US" sz="1800" dirty="0" err="1"/>
                  <a:t>l’angolo</a:t>
                </a:r>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dirty="0"/>
                  <a:t>, </a:t>
                </a:r>
                <a:r>
                  <a:rPr lang="en-US" sz="1800" dirty="0" err="1"/>
                  <a:t>quindi,consideriamo</a:t>
                </a:r>
                <a:r>
                  <a:rPr lang="en-US" sz="1800" dirty="0"/>
                  <a:t> </a:t>
                </a:r>
                <a:r>
                  <a:rPr lang="en-US" sz="1800" dirty="0" err="1"/>
                  <a:t>l’angolo</a:t>
                </a:r>
                <a:r>
                  <a:rPr lang="en-US" sz="1800" dirty="0"/>
                  <a:t> per la quale </a:t>
                </a:r>
                <a:r>
                  <a:rPr lang="en-US" sz="1800" dirty="0" err="1"/>
                  <a:t>essa</a:t>
                </a:r>
                <a:r>
                  <a:rPr lang="en-US" sz="1800" dirty="0"/>
                  <a:t> è </a:t>
                </a:r>
                <a:r>
                  <a:rPr lang="en-US" sz="1800" dirty="0" err="1"/>
                  <a:t>massima</a:t>
                </a:r>
                <a:r>
                  <a:rPr lang="en-US" sz="1800" dirty="0"/>
                  <a:t> </a:t>
                </a:r>
                <a:r>
                  <a:rPr lang="en-US" sz="1800" dirty="0" err="1"/>
                  <a:t>cioè</a:t>
                </a:r>
                <a:r>
                  <a:rPr lang="en-US" sz="1800" dirty="0"/>
                  <a:t> per</a:t>
                </a:r>
                <a14:m>
                  <m:oMath xmlns:m="http://schemas.openxmlformats.org/officeDocument/2006/math">
                    <m:r>
                      <a:rPr lang="it-IT" sz="1800" b="0" i="0" smtClean="0">
                        <a:latin typeface="Cambria Math" panose="02040503050406030204" pitchFamily="18" charset="0"/>
                        <a:ea typeface="Cambria Math" panose="02040503050406030204" pitchFamily="18" charset="0"/>
                      </a:rPr>
                      <m:t> </m:t>
                    </m:r>
                    <m:r>
                      <a:rPr lang="it-IT" sz="1800" b="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𝜃</m:t>
                    </m:r>
                    <m:r>
                      <a:rPr lang="it-IT" sz="1800" b="0" i="1" smtClean="0">
                        <a:latin typeface="Cambria Math" panose="02040503050406030204" pitchFamily="18" charset="0"/>
                        <a:ea typeface="Cambria Math" panose="02040503050406030204" pitchFamily="18" charset="0"/>
                      </a:rPr>
                      <m:t>=90°</m:t>
                    </m:r>
                  </m:oMath>
                </a14:m>
                <a:r>
                  <a:rPr lang="en-US" sz="1800" dirty="0"/>
                  <a:t>, </a:t>
                </a:r>
                <a:r>
                  <a:rPr lang="en-US" sz="1800" dirty="0" err="1"/>
                  <a:t>cioè</a:t>
                </a:r>
                <a:r>
                  <a:rPr lang="en-US" sz="1800" dirty="0"/>
                  <a:t> </a:t>
                </a:r>
                <a:r>
                  <a:rPr lang="en-US" sz="1800" dirty="0" err="1"/>
                  <a:t>il</a:t>
                </a:r>
                <a:r>
                  <a:rPr lang="en-US" sz="1800" dirty="0"/>
                  <a:t> </a:t>
                </a:r>
                <a:r>
                  <a:rPr lang="en-US" sz="1800" dirty="0" err="1"/>
                  <a:t>caso</a:t>
                </a:r>
                <a:r>
                  <a:rPr lang="en-US" sz="1800" dirty="0"/>
                  <a:t> </a:t>
                </a:r>
                <a:r>
                  <a:rPr lang="en-US" sz="1800" dirty="0" err="1"/>
                  <a:t>peggiore</a:t>
                </a:r>
                <a:r>
                  <a:rPr lang="en-US" sz="1800" dirty="0"/>
                  <a:t>. Di </a:t>
                </a:r>
                <a:r>
                  <a:rPr lang="en-US" sz="1800" dirty="0" err="1"/>
                  <a:t>conseguenza</a:t>
                </a:r>
                <a:r>
                  <a:rPr lang="en-US" sz="1800" dirty="0"/>
                  <a:t> la 2 </a:t>
                </a:r>
                <a:r>
                  <a:rPr lang="en-US" sz="1800" dirty="0" err="1"/>
                  <a:t>si</a:t>
                </a:r>
                <a:r>
                  <a:rPr lang="en-US" sz="1800" dirty="0"/>
                  <a:t> </a:t>
                </a:r>
                <a:r>
                  <a:rPr lang="en-US" sz="1800" dirty="0" err="1"/>
                  <a:t>può</a:t>
                </a:r>
                <a:r>
                  <a:rPr lang="en-US" sz="1800" dirty="0"/>
                  <a:t> </a:t>
                </a:r>
                <a:r>
                  <a:rPr lang="en-US" sz="1800" dirty="0" err="1"/>
                  <a:t>riscrivere</a:t>
                </a:r>
                <a:r>
                  <a:rPr lang="en-US" sz="1800" dirty="0"/>
                  <a:t> come:</a:t>
                </a:r>
                <a:endParaRPr lang="en-US" sz="200" dirty="0"/>
              </a:p>
              <a:p>
                <a:pPr marL="0" indent="0">
                  <a:buNone/>
                </a:pPr>
                <a:endParaRPr lang="en-US" sz="200" dirty="0"/>
              </a:p>
              <a:p>
                <a:pPr marL="0" indent="0" algn="ctr">
                  <a:buNone/>
                </a:pPr>
                <a14:m>
                  <m:oMath xmlns:m="http://schemas.openxmlformats.org/officeDocument/2006/math">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ea typeface="Cambria Math" panose="02040503050406030204" pitchFamily="18" charset="0"/>
                          </a:rPr>
                          <m:t>𝜃</m:t>
                        </m:r>
                      </m:e>
                    </m:acc>
                    <m:r>
                      <a:rPr lang="it-IT" sz="1800" b="0" i="1" smtClean="0">
                        <a:latin typeface="Cambria Math" panose="02040503050406030204" pitchFamily="18" charset="0"/>
                      </a:rPr>
                      <m:t>= </m:t>
                    </m:r>
                    <m:f>
                      <m:fPr>
                        <m:ctrlPr>
                          <a:rPr lang="it-IT" sz="1800" b="0" i="1" smtClean="0">
                            <a:latin typeface="Cambria Math" panose="02040503050406030204" pitchFamily="18" charset="0"/>
                          </a:rPr>
                        </m:ctrlPr>
                      </m:fPr>
                      <m:num>
                        <m:f>
                          <m:fPr>
                            <m:ctrlPr>
                              <a:rPr lang="it-IT" sz="1800" b="0" i="1" smtClean="0">
                                <a:latin typeface="Cambria Math" panose="02040503050406030204" pitchFamily="18" charset="0"/>
                              </a:rPr>
                            </m:ctrlPr>
                          </m:fPr>
                          <m:num>
                            <m:r>
                              <a:rPr lang="it-IT" sz="1800" b="0" i="1" smtClean="0">
                                <a:latin typeface="Cambria Math" panose="02040503050406030204" pitchFamily="18" charset="0"/>
                              </a:rPr>
                              <m:t>𝐿</m:t>
                            </m:r>
                            <m:r>
                              <a:rPr lang="it-IT" sz="1800" b="0" i="1" smtClean="0">
                                <a:latin typeface="Cambria Math" panose="02040503050406030204" pitchFamily="18" charset="0"/>
                              </a:rPr>
                              <m:t>∗</m:t>
                            </m:r>
                            <m:r>
                              <a:rPr lang="it-IT" sz="1800" b="0" i="1" smtClean="0">
                                <a:latin typeface="Cambria Math" panose="02040503050406030204" pitchFamily="18" charset="0"/>
                              </a:rPr>
                              <m:t>𝑔</m:t>
                            </m:r>
                          </m:num>
                          <m:den>
                            <m:r>
                              <a:rPr lang="it-IT" sz="1800" b="0" i="1" smtClean="0">
                                <a:latin typeface="Cambria Math" panose="02040503050406030204" pitchFamily="18" charset="0"/>
                              </a:rPr>
                              <m:t>2</m:t>
                            </m:r>
                          </m:den>
                        </m:f>
                        <m:d>
                          <m:dPr>
                            <m:ctrlPr>
                              <a:rPr lang="it-IT" sz="1800" b="0" i="1" smtClean="0">
                                <a:latin typeface="Cambria Math" panose="02040503050406030204" pitchFamily="18" charset="0"/>
                              </a:rPr>
                            </m:ctrlPr>
                          </m:dPr>
                          <m:e>
                            <m:r>
                              <a:rPr lang="it-IT" sz="1800" i="1">
                                <a:latin typeface="Cambria Math" panose="02040503050406030204" pitchFamily="18" charset="0"/>
                              </a:rPr>
                              <m:t>𝐿</m:t>
                            </m:r>
                            <m:r>
                              <a:rPr lang="it-IT" sz="1800" i="1" smtClean="0">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𝐴</m:t>
                                </m:r>
                              </m:e>
                              <m:sub>
                                <m:r>
                                  <a:rPr lang="it-IT" sz="1800" i="1">
                                    <a:latin typeface="Cambria Math" panose="02040503050406030204" pitchFamily="18" charset="0"/>
                                    <a:ea typeface="Cambria Math" panose="02040503050406030204" pitchFamily="18" charset="0"/>
                                  </a:rPr>
                                  <m:t>𝑏</m:t>
                                </m:r>
                              </m:sub>
                            </m:sSub>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𝜌</m:t>
                                </m:r>
                              </m:e>
                              <m:sub>
                                <m:r>
                                  <a:rPr lang="it-IT" sz="1800" i="1">
                                    <a:latin typeface="Cambria Math" panose="02040503050406030204" pitchFamily="18" charset="0"/>
                                    <a:ea typeface="Cambria Math" panose="02040503050406030204" pitchFamily="18" charset="0"/>
                                  </a:rPr>
                                  <m:t>𝑝</m:t>
                                </m:r>
                              </m:sub>
                            </m:sSub>
                            <m:r>
                              <a:rPr lang="it-IT" sz="1800" i="1">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2</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𝑀</m:t>
                                </m:r>
                              </m:e>
                              <m:sub>
                                <m:r>
                                  <a:rPr lang="it-IT" sz="1800" i="1">
                                    <a:latin typeface="Cambria Math" panose="02040503050406030204" pitchFamily="18" charset="0"/>
                                    <a:ea typeface="Cambria Math" panose="02040503050406030204" pitchFamily="18" charset="0"/>
                                  </a:rPr>
                                  <m:t>𝑚</m:t>
                                </m:r>
                              </m:sub>
                            </m:sSub>
                            <m:r>
                              <a:rPr lang="it-IT" sz="1800" i="1">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2</m:t>
                            </m:r>
                            <m:r>
                              <a:rPr lang="it-IT" sz="1800" i="1">
                                <a:latin typeface="Cambria Math" panose="02040503050406030204" pitchFamily="18" charset="0"/>
                                <a:ea typeface="Cambria Math" panose="02040503050406030204" pitchFamily="18" charset="0"/>
                              </a:rPr>
                              <m:t>𝜋</m:t>
                            </m:r>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𝜌</m:t>
                                </m:r>
                              </m:e>
                              <m:sub>
                                <m:r>
                                  <a:rPr lang="it-IT" sz="1800" i="1">
                                    <a:latin typeface="Cambria Math" panose="02040503050406030204" pitchFamily="18" charset="0"/>
                                    <a:ea typeface="Cambria Math" panose="02040503050406030204" pitchFamily="18" charset="0"/>
                                  </a:rPr>
                                  <m:t>𝑎</m:t>
                                </m:r>
                              </m:sub>
                            </m:sSub>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𝑧</m:t>
                            </m:r>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𝑘</m:t>
                            </m:r>
                            <m:r>
                              <a:rPr lang="it-IT" sz="1800" i="1">
                                <a:latin typeface="Cambria Math" panose="02040503050406030204" pitchFamily="18" charset="0"/>
                                <a:ea typeface="Cambria Math" panose="02040503050406030204" pitchFamily="18" charset="0"/>
                              </a:rPr>
                              <m:t>∙</m:t>
                            </m:r>
                            <m:d>
                              <m:dPr>
                                <m:ctrlPr>
                                  <a:rPr lang="it-IT" sz="1800" i="1">
                                    <a:latin typeface="Cambria Math" panose="02040503050406030204" pitchFamily="18" charset="0"/>
                                    <a:ea typeface="Cambria Math" panose="02040503050406030204" pitchFamily="18" charset="0"/>
                                  </a:rPr>
                                </m:ctrlPr>
                              </m:dPr>
                              <m:e>
                                <m:r>
                                  <a:rPr lang="it-IT" sz="1800" i="1">
                                    <a:latin typeface="Cambria Math" panose="02040503050406030204" pitchFamily="18" charset="0"/>
                                    <a:ea typeface="Cambria Math" panose="02040503050406030204" pitchFamily="18" charset="0"/>
                                  </a:rPr>
                                  <m:t>2</m:t>
                                </m:r>
                                <m:r>
                                  <a:rPr lang="it-IT" sz="1800" i="1">
                                    <a:latin typeface="Cambria Math" panose="02040503050406030204" pitchFamily="18" charset="0"/>
                                    <a:ea typeface="Cambria Math" panose="02040503050406030204" pitchFamily="18" charset="0"/>
                                  </a:rPr>
                                  <m:t>𝑅</m:t>
                                </m:r>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𝑘</m:t>
                                </m:r>
                              </m:e>
                            </m:d>
                          </m:e>
                        </m:d>
                        <m:r>
                          <a:rPr lang="it-IT" sz="1800" b="0" i="1" smtClean="0">
                            <a:latin typeface="Cambria Math" panose="02040503050406030204" pitchFamily="18" charset="0"/>
                          </a:rPr>
                          <m:t>−</m:t>
                        </m:r>
                        <m:f>
                          <m:fPr>
                            <m:ctrlPr>
                              <a:rPr lang="it-IT" sz="1800" b="0" i="1" smtClean="0">
                                <a:latin typeface="Cambria Math" panose="02040503050406030204" pitchFamily="18" charset="0"/>
                              </a:rPr>
                            </m:ctrlPr>
                          </m:fPr>
                          <m:num>
                            <m:r>
                              <a:rPr lang="it-IT" sz="1800" b="0" i="1" smtClean="0">
                                <a:latin typeface="Cambria Math" panose="02040503050406030204" pitchFamily="18" charset="0"/>
                                <a:ea typeface="Cambria Math" panose="02040503050406030204" pitchFamily="18" charset="0"/>
                              </a:rPr>
                              <m:t>𝜋</m:t>
                            </m:r>
                          </m:num>
                          <m:den>
                            <m:r>
                              <a:rPr lang="it-IT" sz="1800" b="0" i="1" smtClean="0">
                                <a:latin typeface="Cambria Math" panose="02040503050406030204" pitchFamily="18" charset="0"/>
                              </a:rPr>
                              <m:t>2</m:t>
                            </m:r>
                          </m:den>
                        </m:f>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𝑎</m:t>
                            </m:r>
                          </m:sub>
                        </m:sSub>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𝑧</m:t>
                        </m:r>
                        <m:r>
                          <a:rPr lang="it-IT" sz="1800" b="0" i="1" smtClean="0">
                            <a:latin typeface="Cambria Math" panose="02040503050406030204" pitchFamily="18" charset="0"/>
                            <a:ea typeface="Cambria Math" panose="02040503050406030204" pitchFamily="18" charset="0"/>
                          </a:rPr>
                          <m:t>∙</m:t>
                        </m:r>
                        <m:d>
                          <m:dPr>
                            <m:ctrlPr>
                              <a:rPr lang="it-IT" sz="1800" b="0" i="1" smtClean="0">
                                <a:latin typeface="Cambria Math" panose="02040503050406030204" pitchFamily="18" charset="0"/>
                                <a:ea typeface="Cambria Math" panose="02040503050406030204" pitchFamily="18" charset="0"/>
                              </a:rPr>
                            </m:ctrlPr>
                          </m:dPr>
                          <m:e>
                            <m:r>
                              <a:rPr lang="it-IT" sz="1800" b="0" i="1" smtClean="0">
                                <a:latin typeface="Cambria Math" panose="02040503050406030204" pitchFamily="18" charset="0"/>
                                <a:ea typeface="Cambria Math" panose="02040503050406030204" pitchFamily="18" charset="0"/>
                              </a:rPr>
                              <m:t>4</m:t>
                            </m:r>
                            <m:r>
                              <a:rPr lang="it-IT" sz="1800" b="0" i="1" smtClean="0">
                                <a:latin typeface="Cambria Math" panose="02040503050406030204" pitchFamily="18" charset="0"/>
                                <a:ea typeface="Cambria Math" panose="02040503050406030204" pitchFamily="18" charset="0"/>
                              </a:rPr>
                              <m:t>𝑘</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𝑅</m:t>
                                </m:r>
                              </m:e>
                              <m:sup>
                                <m:r>
                                  <a:rPr lang="it-IT" sz="1800" b="0" i="1" smtClean="0">
                                    <a:latin typeface="Cambria Math" panose="02040503050406030204" pitchFamily="18" charset="0"/>
                                    <a:ea typeface="Cambria Math" panose="02040503050406030204" pitchFamily="18" charset="0"/>
                                  </a:rPr>
                                  <m:t>3</m:t>
                                </m:r>
                              </m:sup>
                            </m:sSup>
                            <m:r>
                              <a:rPr lang="it-IT" sz="1800" b="0" i="1" smtClean="0">
                                <a:latin typeface="Cambria Math" panose="02040503050406030204" pitchFamily="18" charset="0"/>
                                <a:ea typeface="Cambria Math" panose="02040503050406030204" pitchFamily="18" charset="0"/>
                              </a:rPr>
                              <m:t>−6</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𝑅</m:t>
                                </m:r>
                              </m:e>
                              <m:sup>
                                <m:r>
                                  <a:rPr lang="it-IT" sz="1800" b="0" i="1" smtClean="0">
                                    <a:latin typeface="Cambria Math" panose="02040503050406030204" pitchFamily="18" charset="0"/>
                                    <a:ea typeface="Cambria Math" panose="02040503050406030204" pitchFamily="18" charset="0"/>
                                  </a:rPr>
                                  <m:t>2</m:t>
                                </m:r>
                              </m:sup>
                            </m:sSup>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2</m:t>
                                </m:r>
                              </m:sup>
                            </m:sSup>
                            <m:r>
                              <a:rPr lang="it-IT" sz="1800" b="0" i="1" smtClean="0">
                                <a:latin typeface="Cambria Math" panose="02040503050406030204" pitchFamily="18" charset="0"/>
                                <a:ea typeface="Cambria Math" panose="02040503050406030204" pitchFamily="18" charset="0"/>
                              </a:rPr>
                              <m:t>+4∙</m:t>
                            </m:r>
                            <m:r>
                              <a:rPr lang="it-IT" sz="1800" b="0" i="1" smtClean="0">
                                <a:latin typeface="Cambria Math" panose="02040503050406030204" pitchFamily="18" charset="0"/>
                                <a:ea typeface="Cambria Math" panose="02040503050406030204" pitchFamily="18" charset="0"/>
                              </a:rPr>
                              <m:t>𝑅</m:t>
                            </m:r>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3</m:t>
                                </m:r>
                              </m:sup>
                            </m:sSup>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4</m:t>
                                </m:r>
                              </m:sup>
                            </m:sSup>
                          </m:e>
                        </m:d>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acc>
                              <m:accPr>
                                <m:chr m:val="̇"/>
                                <m:ctrlPr>
                                  <a:rPr lang="it-IT" sz="1800" b="0" i="1" smtClean="0">
                                    <a:latin typeface="Cambria Math" panose="02040503050406030204" pitchFamily="18" charset="0"/>
                                    <a:ea typeface="Cambria Math" panose="02040503050406030204" pitchFamily="18" charset="0"/>
                                  </a:rPr>
                                </m:ctrlPr>
                              </m:accPr>
                              <m:e>
                                <m:r>
                                  <a:rPr lang="it-IT" sz="1800" b="0" i="1" smtClean="0">
                                    <a:latin typeface="Cambria Math" panose="02040503050406030204" pitchFamily="18" charset="0"/>
                                    <a:ea typeface="Cambria Math" panose="02040503050406030204" pitchFamily="18" charset="0"/>
                                  </a:rPr>
                                  <m:t>𝑤</m:t>
                                </m:r>
                              </m:e>
                            </m:acc>
                          </m:e>
                          <m:sub>
                            <m:r>
                              <a:rPr lang="it-IT" sz="1800" b="0" i="1" smtClean="0">
                                <a:latin typeface="Cambria Math" panose="02040503050406030204" pitchFamily="18" charset="0"/>
                                <a:ea typeface="Cambria Math" panose="02040503050406030204" pitchFamily="18" charset="0"/>
                              </a:rPr>
                              <m:t>𝑎</m:t>
                            </m:r>
                          </m:sub>
                        </m:sSub>
                      </m:num>
                      <m:den>
                        <m:f>
                          <m:fPr>
                            <m:ctrlPr>
                              <a:rPr lang="it-IT" sz="1800" b="0" i="1" smtClean="0">
                                <a:latin typeface="Cambria Math" panose="02040503050406030204" pitchFamily="18" charset="0"/>
                              </a:rPr>
                            </m:ctrlPr>
                          </m:fPr>
                          <m:num>
                            <m:sSup>
                              <m:sSupPr>
                                <m:ctrlPr>
                                  <a:rPr lang="it-IT" sz="1800" b="0" i="1" smtClean="0">
                                    <a:latin typeface="Cambria Math" panose="02040503050406030204" pitchFamily="18" charset="0"/>
                                  </a:rPr>
                                </m:ctrlPr>
                              </m:sSupPr>
                              <m:e>
                                <m:r>
                                  <a:rPr lang="it-IT" sz="1800" b="0" i="1" smtClean="0">
                                    <a:latin typeface="Cambria Math" panose="02040503050406030204" pitchFamily="18" charset="0"/>
                                  </a:rPr>
                                  <m:t>𝐿</m:t>
                                </m:r>
                              </m:e>
                              <m:sup>
                                <m:r>
                                  <a:rPr lang="it-IT" sz="1800" b="0" i="1" smtClean="0">
                                    <a:latin typeface="Cambria Math" panose="02040503050406030204" pitchFamily="18" charset="0"/>
                                  </a:rPr>
                                  <m:t>2</m:t>
                                </m:r>
                              </m:sup>
                            </m:sSup>
                          </m:num>
                          <m:den>
                            <m:r>
                              <a:rPr lang="it-IT" sz="1800" b="0" i="1" smtClean="0">
                                <a:latin typeface="Cambria Math" panose="02040503050406030204" pitchFamily="18" charset="0"/>
                              </a:rPr>
                              <m:t>3</m:t>
                            </m:r>
                          </m:den>
                        </m:f>
                        <m:r>
                          <a:rPr lang="it-IT" sz="1800" b="0" i="1" smtClean="0">
                            <a:latin typeface="Cambria Math" panose="02040503050406030204" pitchFamily="18" charset="0"/>
                          </a:rPr>
                          <m:t>(</m:t>
                        </m:r>
                        <m:r>
                          <a:rPr lang="it-IT" sz="1800" b="0" i="1" smtClean="0">
                            <a:latin typeface="Cambria Math" panose="02040503050406030204" pitchFamily="18" charset="0"/>
                          </a:rPr>
                          <m:t>𝐿</m:t>
                        </m:r>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𝐴</m:t>
                            </m:r>
                          </m:e>
                          <m:sub>
                            <m:r>
                              <a:rPr lang="it-IT" sz="1800" b="0" i="1" smtClean="0">
                                <a:latin typeface="Cambria Math" panose="02040503050406030204" pitchFamily="18" charset="0"/>
                                <a:ea typeface="Cambria Math" panose="02040503050406030204" pitchFamily="18" charset="0"/>
                              </a:rPr>
                              <m:t>𝑏</m:t>
                            </m:r>
                          </m:sub>
                        </m:sSub>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𝑝</m:t>
                            </m:r>
                          </m:sub>
                        </m:sSub>
                        <m:r>
                          <a:rPr lang="it-IT" sz="1800" b="0" i="1" smtClean="0">
                            <a:latin typeface="Cambria Math" panose="02040503050406030204" pitchFamily="18" charset="0"/>
                            <a:ea typeface="Cambria Math" panose="02040503050406030204" pitchFamily="18" charset="0"/>
                          </a:rPr>
                          <m:t>+3</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𝑀</m:t>
                            </m:r>
                          </m:e>
                          <m:sub>
                            <m:r>
                              <a:rPr lang="it-IT" sz="1800" b="0" i="1" smtClean="0">
                                <a:latin typeface="Cambria Math" panose="02040503050406030204" pitchFamily="18" charset="0"/>
                                <a:ea typeface="Cambria Math" panose="02040503050406030204" pitchFamily="18" charset="0"/>
                              </a:rPr>
                              <m:t>𝑚</m:t>
                            </m:r>
                          </m:sub>
                        </m:sSub>
                        <m:r>
                          <a:rPr lang="it-IT" sz="1800" b="0" i="1" smtClean="0">
                            <a:latin typeface="Cambria Math" panose="02040503050406030204" pitchFamily="18" charset="0"/>
                            <a:ea typeface="Cambria Math" panose="02040503050406030204" pitchFamily="18" charset="0"/>
                          </a:rPr>
                          <m:t>+3</m:t>
                        </m:r>
                        <m:r>
                          <a:rPr lang="it-IT" sz="1800" b="0" i="1" smtClean="0">
                            <a:latin typeface="Cambria Math" panose="02040503050406030204" pitchFamily="18" charset="0"/>
                            <a:ea typeface="Cambria Math" panose="02040503050406030204" pitchFamily="18" charset="0"/>
                          </a:rPr>
                          <m:t>𝜋</m:t>
                        </m:r>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𝑎</m:t>
                            </m:r>
                          </m:sub>
                        </m:sSub>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𝑧</m:t>
                        </m:r>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m:t>
                        </m:r>
                        <m:d>
                          <m:dPr>
                            <m:ctrlPr>
                              <a:rPr lang="it-IT" sz="1800" b="0" i="1" smtClean="0">
                                <a:latin typeface="Cambria Math" panose="02040503050406030204" pitchFamily="18" charset="0"/>
                                <a:ea typeface="Cambria Math" panose="02040503050406030204" pitchFamily="18" charset="0"/>
                              </a:rPr>
                            </m:ctrlPr>
                          </m:dPr>
                          <m:e>
                            <m:r>
                              <a:rPr lang="it-IT" sz="1800" b="0" i="1" smtClean="0">
                                <a:latin typeface="Cambria Math" panose="02040503050406030204" pitchFamily="18" charset="0"/>
                                <a:ea typeface="Cambria Math" panose="02040503050406030204" pitchFamily="18" charset="0"/>
                              </a:rPr>
                              <m:t>2</m:t>
                            </m:r>
                            <m:r>
                              <a:rPr lang="it-IT" sz="1800" b="0" i="1" smtClean="0">
                                <a:latin typeface="Cambria Math" panose="02040503050406030204" pitchFamily="18" charset="0"/>
                                <a:ea typeface="Cambria Math" panose="02040503050406030204" pitchFamily="18" charset="0"/>
                              </a:rPr>
                              <m:t>𝑅</m:t>
                            </m:r>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𝑘</m:t>
                            </m:r>
                          </m:e>
                        </m:d>
                        <m:r>
                          <a:rPr lang="it-IT" sz="1800" b="0" i="1" smtClean="0">
                            <a:latin typeface="Cambria Math" panose="02040503050406030204" pitchFamily="18" charset="0"/>
                          </a:rPr>
                          <m:t>)</m:t>
                        </m:r>
                      </m:den>
                    </m:f>
                    <m:r>
                      <a:rPr lang="it-IT" sz="1800" b="0" i="1" smtClean="0">
                        <a:latin typeface="Cambria Math" panose="02040503050406030204" pitchFamily="18" charset="0"/>
                      </a:rPr>
                      <m:t>    (3)</m:t>
                    </m:r>
                  </m:oMath>
                </a14:m>
                <a:r>
                  <a:rPr lang="en-US" sz="1800" dirty="0"/>
                  <a:t> </a:t>
                </a:r>
              </a:p>
              <a:p>
                <a:pPr marL="0" indent="0">
                  <a:buNone/>
                </a:pPr>
                <a:endParaRPr lang="en-US" sz="2000" dirty="0"/>
              </a:p>
            </p:txBody>
          </p:sp>
        </mc:Choice>
        <mc:Fallback>
          <p:sp>
            <p:nvSpPr>
              <p:cNvPr id="10" name="Content Placeholder 2">
                <a:extLst>
                  <a:ext uri="{FF2B5EF4-FFF2-40B4-BE49-F238E27FC236}">
                    <a16:creationId xmlns:a16="http://schemas.microsoft.com/office/drawing/2014/main" id="{3F2B5D09-F1EB-4371-8638-DAAE163D9FB5}"/>
                  </a:ext>
                </a:extLst>
              </p:cNvPr>
              <p:cNvSpPr>
                <a:spLocks noGrp="1" noRot="1" noChangeAspect="1" noMove="1" noResize="1" noEditPoints="1" noAdjustHandles="1" noChangeArrowheads="1" noChangeShapeType="1" noTextEdit="1"/>
              </p:cNvSpPr>
              <p:nvPr>
                <p:ph sz="half" idx="1"/>
              </p:nvPr>
            </p:nvSpPr>
            <p:spPr>
              <a:xfrm>
                <a:off x="1593436" y="260648"/>
                <a:ext cx="10045592" cy="6552728"/>
              </a:xfrm>
              <a:blipFill>
                <a:blip r:embed="rId2"/>
                <a:stretch>
                  <a:fillRect l="-607" t="-1767" r="-1456"/>
                </a:stretch>
              </a:blipFill>
            </p:spPr>
            <p:txBody>
              <a:bodyPr/>
              <a:lstStyle/>
              <a:p>
                <a:r>
                  <a:rPr lang="it-IT">
                    <a:noFill/>
                  </a:rPr>
                  <a:t> </a:t>
                </a:r>
              </a:p>
            </p:txBody>
          </p:sp>
        </mc:Fallback>
      </mc:AlternateContent>
    </p:spTree>
    <p:extLst>
      <p:ext uri="{BB962C8B-B14F-4D97-AF65-F5344CB8AC3E}">
        <p14:creationId xmlns:p14="http://schemas.microsoft.com/office/powerpoint/2010/main" val="275238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atica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73_TF02787947.potx" id="{22C83AB2-B06E-4404-A58D-47EEC64CBDFC}" vid="{5FC0991E-8412-44C5-B092-2BAC676AAB44}"/>
    </a:ext>
  </a:extLst>
</a:theme>
</file>

<file path=ppt/theme/theme2.xml><?xml version="1.0" encoding="utf-8"?>
<a:theme xmlns:a="http://schemas.openxmlformats.org/drawingml/2006/main" name="Tema di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matematica con Pi greco (widescreen)</Template>
  <TotalTime>225</TotalTime>
  <Words>2592</Words>
  <Application>Microsoft Office PowerPoint</Application>
  <PresentationFormat>Personalizzato</PresentationFormat>
  <Paragraphs>193</Paragraphs>
  <Slides>31</Slides>
  <Notes>7</Notes>
  <HiddenSlides>0</HiddenSlides>
  <MMClips>0</MMClips>
  <ScaleCrop>false</ScaleCrop>
  <HeadingPairs>
    <vt:vector size="8" baseType="variant">
      <vt:variant>
        <vt:lpstr>Caratteri utilizzati</vt:lpstr>
      </vt:variant>
      <vt:variant>
        <vt:i4>3</vt:i4>
      </vt:variant>
      <vt:variant>
        <vt:lpstr>Tema</vt:lpstr>
      </vt:variant>
      <vt:variant>
        <vt:i4>1</vt:i4>
      </vt:variant>
      <vt:variant>
        <vt:lpstr>Server OLE incorporati</vt:lpstr>
      </vt:variant>
      <vt:variant>
        <vt:i4>1</vt:i4>
      </vt:variant>
      <vt:variant>
        <vt:lpstr>Titoli diapositive</vt:lpstr>
      </vt:variant>
      <vt:variant>
        <vt:i4>31</vt:i4>
      </vt:variant>
    </vt:vector>
  </HeadingPairs>
  <TitlesOfParts>
    <vt:vector size="36" baseType="lpstr">
      <vt:lpstr>Arial</vt:lpstr>
      <vt:lpstr>Cambria Math</vt:lpstr>
      <vt:lpstr>Euphemia</vt:lpstr>
      <vt:lpstr>Matematica 16x9</vt:lpstr>
      <vt:lpstr>Acrobat Document</vt:lpstr>
      <vt:lpstr>Meccanica Delle Vibrazioni ReversePendolum Control</vt:lpstr>
      <vt:lpstr>Cosa vedremo nella presentazione</vt:lpstr>
      <vt:lpstr>Obiettivi di progetto</vt:lpstr>
      <vt:lpstr>Presentazione standard di PowerPoint</vt:lpstr>
      <vt:lpstr>Progettazione Meccanica</vt:lpstr>
      <vt:lpstr>Analisi delle equazioni del moto</vt:lpstr>
      <vt:lpstr>Presentazione standard di PowerPoint</vt:lpstr>
      <vt:lpstr>Presentazione standard di PowerPoint</vt:lpstr>
      <vt:lpstr>Presentazione standard di PowerPoint</vt:lpstr>
      <vt:lpstr>Presentazione standard di PowerPoint</vt:lpstr>
      <vt:lpstr>Presentazione standard di PowerPoint</vt:lpstr>
      <vt:lpstr>Stampante 3D</vt:lpstr>
      <vt:lpstr>Presentazione standard di PowerPoint</vt:lpstr>
      <vt:lpstr>Altezza dello strato</vt:lpstr>
      <vt:lpstr>Spessore delle pareti</vt:lpstr>
      <vt:lpstr>Infill</vt:lpstr>
      <vt:lpstr>Temperatura e velocità</vt:lpstr>
      <vt:lpstr>Supporto   Metodo di estrusione</vt:lpstr>
      <vt:lpstr>Pendolo inverso</vt:lpstr>
      <vt:lpstr>Asta (3)</vt:lpstr>
      <vt:lpstr>Connettore inferiore (assieme) (2)</vt:lpstr>
      <vt:lpstr>Presentazione standard di PowerPoint</vt:lpstr>
      <vt:lpstr>Base (assieme) (1)</vt:lpstr>
      <vt:lpstr>Presentazione standard di PowerPoint</vt:lpstr>
      <vt:lpstr>Presentazione standard di PowerPoint</vt:lpstr>
      <vt:lpstr>Connettore superiore (4)</vt:lpstr>
      <vt:lpstr>Presentazione standard di PowerPoint</vt:lpstr>
      <vt:lpstr>Presentazione standard di PowerPoint</vt:lpstr>
      <vt:lpstr>Disco (assieme) (6)</vt:lpstr>
      <vt:lpstr>Presentazione standard di PowerPoint</vt:lpstr>
      <vt:lpstr>Calcolo delle inerzie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Meccanica Delle Vibrazioni Reverse Pendolum controll</dc:title>
  <dc:creator>Emanuele Alfano</dc:creator>
  <cp:lastModifiedBy>Leonardo Soccio</cp:lastModifiedBy>
  <cp:revision>16</cp:revision>
  <dcterms:created xsi:type="dcterms:W3CDTF">2020-01-10T13:59:30Z</dcterms:created>
  <dcterms:modified xsi:type="dcterms:W3CDTF">2020-02-09T17:31:55Z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